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15"/>
  </p:notesMasterIdLst>
  <p:sldIdLst>
    <p:sldId id="256" r:id="rId3"/>
    <p:sldId id="264" r:id="rId4"/>
    <p:sldId id="263" r:id="rId5"/>
    <p:sldId id="265" r:id="rId6"/>
    <p:sldId id="266" r:id="rId7"/>
    <p:sldId id="267" r:id="rId8"/>
    <p:sldId id="268" r:id="rId9"/>
    <p:sldId id="269" r:id="rId10"/>
    <p:sldId id="271" r:id="rId11"/>
    <p:sldId id="272" r:id="rId12"/>
    <p:sldId id="273" r:id="rId13"/>
    <p:sldId id="275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F1"/>
    <a:srgbClr val="E201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34"/>
    <p:restoredTop sz="94844"/>
  </p:normalViewPr>
  <p:slideViewPr>
    <p:cSldViewPr snapToGrid="0">
      <p:cViewPr varScale="1">
        <p:scale>
          <a:sx n="200" d="100"/>
          <a:sy n="200" d="100"/>
        </p:scale>
        <p:origin x="6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38093F-CC0B-A84A-9DC6-1DEA7E46DEF6}" type="datetimeFigureOut">
              <a:rPr lang="de-DE" smtClean="0"/>
              <a:t>12.08.25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11038-3ED8-6845-AC61-2E25B622D9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1515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11038-3ED8-6845-AC61-2E25B622D95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3550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11038-3ED8-6845-AC61-2E25B622D95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0246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11038-3ED8-6845-AC61-2E25B622D95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21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11038-3ED8-6845-AC61-2E25B622D957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1966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11038-3ED8-6845-AC61-2E25B622D957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020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11038-3ED8-6845-AC61-2E25B622D957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932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11038-3ED8-6845-AC61-2E25B622D957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1121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fik 35">
            <a:extLst>
              <a:ext uri="{FF2B5EF4-FFF2-40B4-BE49-F238E27FC236}">
                <a16:creationId xmlns:a16="http://schemas.microsoft.com/office/drawing/2014/main" id="{245084AF-54B0-CE49-4FDE-713B5CE277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6641" y="308131"/>
            <a:ext cx="2546728" cy="477512"/>
          </a:xfrm>
          <a:prstGeom prst="rect">
            <a:avLst/>
          </a:prstGeom>
        </p:spPr>
      </p:pic>
      <p:sp>
        <p:nvSpPr>
          <p:cNvPr id="3" name="Abgerundetes Rechteck 2">
            <a:extLst>
              <a:ext uri="{FF2B5EF4-FFF2-40B4-BE49-F238E27FC236}">
                <a16:creationId xmlns:a16="http://schemas.microsoft.com/office/drawing/2014/main" id="{3B1D18CA-4CF9-8402-79E8-76E160733A0E}"/>
              </a:ext>
            </a:extLst>
          </p:cNvPr>
          <p:cNvSpPr/>
          <p:nvPr userDrawn="1"/>
        </p:nvSpPr>
        <p:spPr>
          <a:xfrm>
            <a:off x="5735997" y="3517862"/>
            <a:ext cx="720000" cy="90000"/>
          </a:xfrm>
          <a:prstGeom prst="roundRect">
            <a:avLst>
              <a:gd name="adj" fmla="val 50000"/>
            </a:avLst>
          </a:prstGeom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742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BC948B-3E51-A0EE-489F-6A30248E8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C3792C-7A1F-AF3D-F746-5F9039324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DAA3E56-D84C-A108-A024-6E68E5A81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F363D41-66AE-9966-5021-11B6F27B1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2081-76BE-D449-93DB-77D79DEAE6AB}" type="datetimeFigureOut">
              <a:rPr lang="de-DE" smtClean="0"/>
              <a:t>12.08.25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55325BA-5F48-5944-B815-166ADC1C9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36A516E-8545-3996-9A1B-995A4E036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71B8-E600-0D40-B5BE-2C99BA0F0B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4513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891F27-0D62-4A55-5A76-08327DDF5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8D635D1-5CED-7BD4-9BC2-AE7E7C7F12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49BDE43-A6FE-85C7-E7FE-1034D9F1F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0D1F436-564D-91B4-CD32-DD09135BB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2081-76BE-D449-93DB-77D79DEAE6AB}" type="datetimeFigureOut">
              <a:rPr lang="de-DE" smtClean="0"/>
              <a:t>12.08.25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0345213-CA9B-03E0-4E8C-5923717D6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77E62B7-7D90-6097-3682-5E86615A6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71B8-E600-0D40-B5BE-2C99BA0F0B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7240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A460C9-B755-5DD3-4A71-A836C1D83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7114F64-450A-2A59-7273-86317761B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2205D0-315D-33CE-B302-015EAD13F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2081-76BE-D449-93DB-77D79DEAE6AB}" type="datetimeFigureOut">
              <a:rPr lang="de-DE" smtClean="0"/>
              <a:t>12.08.25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C523493-90C7-CE16-6B06-CD0940031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4280EC-941E-4039-9C14-FB132C2D8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71B8-E600-0D40-B5BE-2C99BA0F0B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9903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309C28C-941E-029D-11BF-CCEDAEBDC6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708FE6B-4A3B-88D5-815F-81D5177AB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10A2FB-14E2-0DDA-DB48-26582B2CE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2081-76BE-D449-93DB-77D79DEAE6AB}" type="datetimeFigureOut">
              <a:rPr lang="de-DE" smtClean="0"/>
              <a:t>12.08.25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707345-515A-BC20-0E7D-588AABD0D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746515-9C0A-B099-1CEC-4B0F8365E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71B8-E600-0D40-B5BE-2C99BA0F0B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2083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70DAA236-5390-85AB-22A3-4D786242ED91}"/>
              </a:ext>
            </a:extLst>
          </p:cNvPr>
          <p:cNvSpPr/>
          <p:nvPr userDrawn="1"/>
        </p:nvSpPr>
        <p:spPr>
          <a:xfrm>
            <a:off x="1332000" y="1188000"/>
            <a:ext cx="409711" cy="45719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D4045D1-F69D-EE97-673E-F81370A57B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9767" y="1337561"/>
            <a:ext cx="5530350" cy="437003"/>
          </a:xfrm>
          <a:prstGeom prst="rect">
            <a:avLst/>
          </a:prstGeom>
        </p:spPr>
        <p:txBody>
          <a:bodyPr/>
          <a:lstStyle>
            <a:lvl1pPr>
              <a:defRPr sz="2700">
                <a:latin typeface=""/>
              </a:defRPr>
            </a:lvl1pPr>
          </a:lstStyle>
          <a:p>
            <a:r>
              <a:rPr lang="de-DE" dirty="0">
                <a:effectLst/>
                <a:latin typeface="Helvetica" pitchFamily="2" charset="0"/>
              </a:rPr>
              <a:t>Verlässlicher Partner mit Tradition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F57B36A-8B38-6EEE-E194-F953DD224E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7004" y="2152965"/>
            <a:ext cx="5323191" cy="2994295"/>
          </a:xfrm>
          <a:prstGeom prst="roundRect">
            <a:avLst>
              <a:gd name="adj" fmla="val 489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F9DD8298-6214-219C-B59E-D44ABC467812}"/>
              </a:ext>
            </a:extLst>
          </p:cNvPr>
          <p:cNvSpPr/>
          <p:nvPr userDrawn="1"/>
        </p:nvSpPr>
        <p:spPr>
          <a:xfrm>
            <a:off x="5222389" y="3275861"/>
            <a:ext cx="5420627" cy="2733168"/>
          </a:xfrm>
          <a:prstGeom prst="roundRect">
            <a:avLst>
              <a:gd name="adj" fmla="val 51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E2F0ECD-BF6F-D830-376B-0FEFE4DFB965}"/>
              </a:ext>
            </a:extLst>
          </p:cNvPr>
          <p:cNvSpPr txBox="1">
            <a:spLocks/>
          </p:cNvSpPr>
          <p:nvPr userDrawn="1"/>
        </p:nvSpPr>
        <p:spPr>
          <a:xfrm>
            <a:off x="5406277" y="3420304"/>
            <a:ext cx="4407210" cy="7597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de-DE" sz="1800" dirty="0">
                <a:effectLst/>
                <a:latin typeface="Helvetica" pitchFamily="2" charset="0"/>
              </a:rPr>
              <a:t>Innovatives Bindeglied zwischen Hersteller und Kunde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B3D1807F-B70C-C31D-08E2-CD253E0942E9}"/>
              </a:ext>
            </a:extLst>
          </p:cNvPr>
          <p:cNvSpPr txBox="1">
            <a:spLocks/>
          </p:cNvSpPr>
          <p:nvPr userDrawn="1"/>
        </p:nvSpPr>
        <p:spPr>
          <a:xfrm>
            <a:off x="5406277" y="4260198"/>
            <a:ext cx="5033557" cy="15132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de-DE" sz="1300" dirty="0">
                <a:effectLst/>
                <a:latin typeface="Helvetica" pitchFamily="2" charset="0"/>
              </a:rPr>
              <a:t>46 Jahre Vertrauen in die erfolgreiche Tradition und Leistung einer starken Partnerschaft. Als Distributor namhafter Weltmarken wie 3M, </a:t>
            </a:r>
            <a:r>
              <a:rPr lang="de-DE" sz="1300" dirty="0" err="1">
                <a:effectLst/>
                <a:latin typeface="Helvetica" pitchFamily="2" charset="0"/>
              </a:rPr>
              <a:t>Diodes</a:t>
            </a:r>
            <a:r>
              <a:rPr lang="de-DE" sz="1300" dirty="0">
                <a:effectLst/>
                <a:latin typeface="Helvetica" pitchFamily="2" charset="0"/>
              </a:rPr>
              <a:t> Incorporated, </a:t>
            </a:r>
            <a:r>
              <a:rPr lang="de-DE" sz="1300" dirty="0" err="1">
                <a:effectLst/>
                <a:latin typeface="Helvetica" pitchFamily="2" charset="0"/>
              </a:rPr>
              <a:t>Panjit</a:t>
            </a:r>
            <a:r>
              <a:rPr lang="de-DE" sz="1300" dirty="0">
                <a:effectLst/>
                <a:latin typeface="Helvetica" pitchFamily="2" charset="0"/>
              </a:rPr>
              <a:t>, </a:t>
            </a:r>
            <a:r>
              <a:rPr lang="de-DE" sz="1300" dirty="0" err="1">
                <a:effectLst/>
                <a:latin typeface="Helvetica" pitchFamily="2" charset="0"/>
              </a:rPr>
              <a:t>Kemet</a:t>
            </a:r>
            <a:r>
              <a:rPr lang="de-DE" sz="1300" dirty="0">
                <a:effectLst/>
                <a:latin typeface="Helvetica" pitchFamily="2" charset="0"/>
              </a:rPr>
              <a:t>, Rohm, Central, </a:t>
            </a:r>
            <a:r>
              <a:rPr lang="de-DE" sz="1300" dirty="0" err="1">
                <a:effectLst/>
                <a:latin typeface="Helvetica" pitchFamily="2" charset="0"/>
              </a:rPr>
              <a:t>Pancon</a:t>
            </a:r>
            <a:r>
              <a:rPr lang="de-DE" sz="1300" dirty="0">
                <a:effectLst/>
                <a:latin typeface="Helvetica" pitchFamily="2" charset="0"/>
              </a:rPr>
              <a:t> oder Schaltbau decken wir ein breites Produktspektrum für Ihren Einkauf und Ihre Entwicklung von elektronischen Bauelementen und Systemen ab.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09225B1-3290-3335-C1F0-AC73E0ED5D33}"/>
              </a:ext>
            </a:extLst>
          </p:cNvPr>
          <p:cNvSpPr txBox="1"/>
          <p:nvPr userDrawn="1"/>
        </p:nvSpPr>
        <p:spPr>
          <a:xfrm>
            <a:off x="-1326630" y="16039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7A5ECAE7-213F-9125-6565-9B6BB2181E4B}"/>
              </a:ext>
            </a:extLst>
          </p:cNvPr>
          <p:cNvSpPr/>
          <p:nvPr userDrawn="1"/>
        </p:nvSpPr>
        <p:spPr>
          <a:xfrm>
            <a:off x="11849725" y="4158371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4" name="Grafik 103">
            <a:extLst>
              <a:ext uri="{FF2B5EF4-FFF2-40B4-BE49-F238E27FC236}">
                <a16:creationId xmlns:a16="http://schemas.microsoft.com/office/drawing/2014/main" id="{E4A2DF82-7CA6-07D5-7A28-54D8AFE903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3469" y="771794"/>
            <a:ext cx="1813810" cy="68665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CFFD66D-9466-D557-F1B9-CB9A18FC2F21}"/>
              </a:ext>
            </a:extLst>
          </p:cNvPr>
          <p:cNvSpPr/>
          <p:nvPr userDrawn="1"/>
        </p:nvSpPr>
        <p:spPr>
          <a:xfrm>
            <a:off x="11849725" y="4400528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9EEBE38-0AE9-ED46-021C-C9DE9E7CEAE8}"/>
              </a:ext>
            </a:extLst>
          </p:cNvPr>
          <p:cNvSpPr/>
          <p:nvPr userDrawn="1"/>
        </p:nvSpPr>
        <p:spPr>
          <a:xfrm>
            <a:off x="11849725" y="4652970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411B0F9-1D18-5D64-4894-F7635FFC58B4}"/>
              </a:ext>
            </a:extLst>
          </p:cNvPr>
          <p:cNvSpPr/>
          <p:nvPr userDrawn="1"/>
        </p:nvSpPr>
        <p:spPr>
          <a:xfrm>
            <a:off x="11849725" y="4894192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327562B-6BB5-FBC3-82A7-7BC878563811}"/>
              </a:ext>
            </a:extLst>
          </p:cNvPr>
          <p:cNvSpPr/>
          <p:nvPr userDrawn="1"/>
        </p:nvSpPr>
        <p:spPr>
          <a:xfrm>
            <a:off x="11849725" y="5129805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4D7BECF-CAE9-5F1C-44C1-3535A647C60B}"/>
              </a:ext>
            </a:extLst>
          </p:cNvPr>
          <p:cNvSpPr/>
          <p:nvPr userDrawn="1"/>
        </p:nvSpPr>
        <p:spPr>
          <a:xfrm>
            <a:off x="11849725" y="5371027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3B2F78-7472-6286-319B-40EB2FE1D0D7}"/>
              </a:ext>
            </a:extLst>
          </p:cNvPr>
          <p:cNvSpPr/>
          <p:nvPr userDrawn="1"/>
        </p:nvSpPr>
        <p:spPr>
          <a:xfrm>
            <a:off x="11849725" y="5601030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E603AF-2638-5F6F-7D4C-74956F2A959C}"/>
              </a:ext>
            </a:extLst>
          </p:cNvPr>
          <p:cNvSpPr/>
          <p:nvPr userDrawn="1"/>
        </p:nvSpPr>
        <p:spPr>
          <a:xfrm>
            <a:off x="11849725" y="5836642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2FDFD1C-3974-A78C-787B-76B2012DF346}"/>
              </a:ext>
            </a:extLst>
          </p:cNvPr>
          <p:cNvSpPr/>
          <p:nvPr userDrawn="1"/>
        </p:nvSpPr>
        <p:spPr>
          <a:xfrm>
            <a:off x="11849725" y="6066644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EA42223-5268-2D60-2B1D-3E10F673710D}"/>
              </a:ext>
            </a:extLst>
          </p:cNvPr>
          <p:cNvSpPr/>
          <p:nvPr userDrawn="1"/>
        </p:nvSpPr>
        <p:spPr>
          <a:xfrm>
            <a:off x="11849725" y="6307866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8CE6D08-050F-9C20-29B3-3A762C97C862}"/>
              </a:ext>
            </a:extLst>
          </p:cNvPr>
          <p:cNvSpPr/>
          <p:nvPr userDrawn="1"/>
        </p:nvSpPr>
        <p:spPr>
          <a:xfrm>
            <a:off x="11849725" y="6549088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ED014658-A0A0-0878-77A6-AD727D400AA6}"/>
              </a:ext>
            </a:extLst>
          </p:cNvPr>
          <p:cNvSpPr txBox="1">
            <a:spLocks/>
          </p:cNvSpPr>
          <p:nvPr userDrawn="1"/>
        </p:nvSpPr>
        <p:spPr>
          <a:xfrm>
            <a:off x="11767279" y="4124335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937484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D1CBD6E-41DA-1DBF-2D6E-4180AAD3AE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9542" y="2154972"/>
            <a:ext cx="5350800" cy="3009825"/>
          </a:xfrm>
          <a:prstGeom prst="roundRect">
            <a:avLst>
              <a:gd name="adj" fmla="val 485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70DAA236-5390-85AB-22A3-4D786242ED91}"/>
              </a:ext>
            </a:extLst>
          </p:cNvPr>
          <p:cNvSpPr/>
          <p:nvPr userDrawn="1"/>
        </p:nvSpPr>
        <p:spPr>
          <a:xfrm>
            <a:off x="1332000" y="1188000"/>
            <a:ext cx="409711" cy="45719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8ACFD92-B9E2-A237-3853-FD043C5353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3469" y="771794"/>
            <a:ext cx="1813810" cy="686657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FD4045D1-F69D-EE97-673E-F81370A57B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797" y="1337561"/>
            <a:ext cx="7929184" cy="437003"/>
          </a:xfrm>
          <a:prstGeom prst="rect">
            <a:avLst/>
          </a:prstGeom>
        </p:spPr>
        <p:txBody>
          <a:bodyPr/>
          <a:lstStyle>
            <a:lvl1pPr>
              <a:defRPr sz="2700">
                <a:latin typeface=""/>
              </a:defRPr>
            </a:lvl1pPr>
          </a:lstStyle>
          <a:p>
            <a:r>
              <a:rPr lang="de-DE" dirty="0">
                <a:effectLst/>
                <a:latin typeface="Helvetica" pitchFamily="2" charset="0"/>
              </a:rPr>
              <a:t>Smart vernetzt vom Einkauf bis zur Auslieferung</a:t>
            </a:r>
          </a:p>
        </p:txBody>
      </p: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F9DD8298-6214-219C-B59E-D44ABC467812}"/>
              </a:ext>
            </a:extLst>
          </p:cNvPr>
          <p:cNvSpPr/>
          <p:nvPr userDrawn="1"/>
        </p:nvSpPr>
        <p:spPr>
          <a:xfrm>
            <a:off x="5222389" y="3356451"/>
            <a:ext cx="5420627" cy="2244579"/>
          </a:xfrm>
          <a:prstGeom prst="roundRect">
            <a:avLst>
              <a:gd name="adj" fmla="val 51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E2F0ECD-BF6F-D830-376B-0FEFE4DFB965}"/>
              </a:ext>
            </a:extLst>
          </p:cNvPr>
          <p:cNvSpPr txBox="1">
            <a:spLocks/>
          </p:cNvSpPr>
          <p:nvPr userDrawn="1"/>
        </p:nvSpPr>
        <p:spPr>
          <a:xfrm>
            <a:off x="5406277" y="3609513"/>
            <a:ext cx="4407210" cy="3235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r>
              <a:rPr lang="de-DE" sz="1800" dirty="0">
                <a:effectLst/>
                <a:latin typeface="Helvetica" pitchFamily="2" charset="0"/>
              </a:rPr>
              <a:t>Auf dem Weg zur optimalen Lösung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B3D1807F-B70C-C31D-08E2-CD253E0942E9}"/>
              </a:ext>
            </a:extLst>
          </p:cNvPr>
          <p:cNvSpPr txBox="1">
            <a:spLocks/>
          </p:cNvSpPr>
          <p:nvPr userDrawn="1"/>
        </p:nvSpPr>
        <p:spPr>
          <a:xfrm>
            <a:off x="5406277" y="4063892"/>
            <a:ext cx="5033557" cy="12932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de-DE" sz="1300" dirty="0">
                <a:effectLst/>
                <a:latin typeface="Helvetica Neue" panose="02000503000000020004" pitchFamily="2" charset="0"/>
              </a:rPr>
              <a:t>Bei uns bestellen Sie nicht nur hochwertige elektronische Bauteile, sondern bekommen auf Wunsch ein umfassendes, ergänzendes Leistungsportfolio dazu: Von fundierter technischer Beratung über flexible Logistikprozesse bis hin zu kostentransparenten Lieferservices.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09225B1-3290-3335-C1F0-AC73E0ED5D33}"/>
              </a:ext>
            </a:extLst>
          </p:cNvPr>
          <p:cNvSpPr txBox="1"/>
          <p:nvPr userDrawn="1"/>
        </p:nvSpPr>
        <p:spPr>
          <a:xfrm>
            <a:off x="-1326630" y="16039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F11C9F3-562F-23B1-6837-783135FFCD8C}"/>
              </a:ext>
            </a:extLst>
          </p:cNvPr>
          <p:cNvSpPr/>
          <p:nvPr userDrawn="1"/>
        </p:nvSpPr>
        <p:spPr>
          <a:xfrm>
            <a:off x="11849725" y="4158371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97955B6-AE99-385D-16B6-E81DCACF1995}"/>
              </a:ext>
            </a:extLst>
          </p:cNvPr>
          <p:cNvSpPr/>
          <p:nvPr userDrawn="1"/>
        </p:nvSpPr>
        <p:spPr>
          <a:xfrm>
            <a:off x="11849725" y="4400528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82EC6B9-8B01-7B00-0A70-0E601BCB4FD1}"/>
              </a:ext>
            </a:extLst>
          </p:cNvPr>
          <p:cNvSpPr/>
          <p:nvPr userDrawn="1"/>
        </p:nvSpPr>
        <p:spPr>
          <a:xfrm>
            <a:off x="11849725" y="4652970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61F27A8-58E2-FA42-3668-C3F27A2F5106}"/>
              </a:ext>
            </a:extLst>
          </p:cNvPr>
          <p:cNvSpPr/>
          <p:nvPr userDrawn="1"/>
        </p:nvSpPr>
        <p:spPr>
          <a:xfrm>
            <a:off x="11849725" y="4894192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728830C-A5A0-F792-E066-4DADD8412D2A}"/>
              </a:ext>
            </a:extLst>
          </p:cNvPr>
          <p:cNvSpPr/>
          <p:nvPr userDrawn="1"/>
        </p:nvSpPr>
        <p:spPr>
          <a:xfrm>
            <a:off x="11849725" y="5129805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DD9F70E-FAFC-C3B0-6972-08686070B542}"/>
              </a:ext>
            </a:extLst>
          </p:cNvPr>
          <p:cNvSpPr/>
          <p:nvPr userDrawn="1"/>
        </p:nvSpPr>
        <p:spPr>
          <a:xfrm>
            <a:off x="11849725" y="5371027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0D842D2-140C-5E73-8C21-77F3D8F07B90}"/>
              </a:ext>
            </a:extLst>
          </p:cNvPr>
          <p:cNvSpPr/>
          <p:nvPr userDrawn="1"/>
        </p:nvSpPr>
        <p:spPr>
          <a:xfrm>
            <a:off x="11849725" y="5601030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4D837F1-EB69-A7E5-FB52-B9FD8BF1A218}"/>
              </a:ext>
            </a:extLst>
          </p:cNvPr>
          <p:cNvSpPr/>
          <p:nvPr userDrawn="1"/>
        </p:nvSpPr>
        <p:spPr>
          <a:xfrm>
            <a:off x="11849725" y="5836642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DF6D9BE1-654A-E0E4-5AAD-A51325A25BB1}"/>
              </a:ext>
            </a:extLst>
          </p:cNvPr>
          <p:cNvSpPr/>
          <p:nvPr userDrawn="1"/>
        </p:nvSpPr>
        <p:spPr>
          <a:xfrm>
            <a:off x="11849725" y="6066644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55905AA-5785-DE82-8F90-742450802F7A}"/>
              </a:ext>
            </a:extLst>
          </p:cNvPr>
          <p:cNvSpPr/>
          <p:nvPr userDrawn="1"/>
        </p:nvSpPr>
        <p:spPr>
          <a:xfrm>
            <a:off x="11849725" y="6307866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22E4AF1-0D75-1FDF-DBB8-0EB63D8B3972}"/>
              </a:ext>
            </a:extLst>
          </p:cNvPr>
          <p:cNvSpPr/>
          <p:nvPr userDrawn="1"/>
        </p:nvSpPr>
        <p:spPr>
          <a:xfrm>
            <a:off x="11849725" y="6549088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Titel 1">
            <a:extLst>
              <a:ext uri="{FF2B5EF4-FFF2-40B4-BE49-F238E27FC236}">
                <a16:creationId xmlns:a16="http://schemas.microsoft.com/office/drawing/2014/main" id="{75B57619-6C81-A29D-9290-224A1AA983A6}"/>
              </a:ext>
            </a:extLst>
          </p:cNvPr>
          <p:cNvSpPr txBox="1">
            <a:spLocks/>
          </p:cNvSpPr>
          <p:nvPr userDrawn="1"/>
        </p:nvSpPr>
        <p:spPr>
          <a:xfrm>
            <a:off x="11767279" y="4124335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01</a:t>
            </a:r>
          </a:p>
        </p:txBody>
      </p:sp>
      <p:sp>
        <p:nvSpPr>
          <p:cNvPr id="72" name="Titel 1">
            <a:extLst>
              <a:ext uri="{FF2B5EF4-FFF2-40B4-BE49-F238E27FC236}">
                <a16:creationId xmlns:a16="http://schemas.microsoft.com/office/drawing/2014/main" id="{0723E3D2-698E-3E13-3B6F-EFEC2A0D5A51}"/>
              </a:ext>
            </a:extLst>
          </p:cNvPr>
          <p:cNvSpPr txBox="1">
            <a:spLocks/>
          </p:cNvSpPr>
          <p:nvPr userDrawn="1"/>
        </p:nvSpPr>
        <p:spPr>
          <a:xfrm>
            <a:off x="11766725" y="436831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436786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2">
            <a:extLst>
              <a:ext uri="{FF2B5EF4-FFF2-40B4-BE49-F238E27FC236}">
                <a16:creationId xmlns:a16="http://schemas.microsoft.com/office/drawing/2014/main" id="{66948AE4-64D4-01FE-77C7-ECC598A3BAA2}"/>
              </a:ext>
            </a:extLst>
          </p:cNvPr>
          <p:cNvSpPr/>
          <p:nvPr userDrawn="1"/>
        </p:nvSpPr>
        <p:spPr>
          <a:xfrm>
            <a:off x="1332000" y="1188000"/>
            <a:ext cx="409711" cy="45719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EDFA7C3-8742-3639-C41C-22908E83D8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797" y="1337561"/>
            <a:ext cx="5128935" cy="437003"/>
          </a:xfrm>
          <a:prstGeom prst="rect">
            <a:avLst/>
          </a:prstGeom>
        </p:spPr>
        <p:txBody>
          <a:bodyPr/>
          <a:lstStyle>
            <a:lvl1pPr>
              <a:defRPr sz="2700">
                <a:latin typeface=""/>
              </a:defRPr>
            </a:lvl1pPr>
          </a:lstStyle>
          <a:p>
            <a:r>
              <a:rPr lang="de-DE" dirty="0">
                <a:effectLst/>
                <a:latin typeface="Helvetica" pitchFamily="2" charset="0"/>
              </a:rPr>
              <a:t>Unser Qualitätsanspruch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C920FE0-3924-FF38-067E-608AE963160E}"/>
              </a:ext>
            </a:extLst>
          </p:cNvPr>
          <p:cNvSpPr txBox="1">
            <a:spLocks/>
          </p:cNvSpPr>
          <p:nvPr userDrawn="1"/>
        </p:nvSpPr>
        <p:spPr>
          <a:xfrm>
            <a:off x="5891753" y="2127665"/>
            <a:ext cx="3921734" cy="3235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effectLst/>
                <a:latin typeface="Helvetica" pitchFamily="2" charset="0"/>
              </a:rPr>
              <a:t>Aktives Qualitätsmanagement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9399661-D015-D77A-8EF8-84DC971E21E7}"/>
              </a:ext>
            </a:extLst>
          </p:cNvPr>
          <p:cNvSpPr txBox="1">
            <a:spLocks/>
          </p:cNvSpPr>
          <p:nvPr userDrawn="1"/>
        </p:nvSpPr>
        <p:spPr>
          <a:xfrm>
            <a:off x="5891754" y="2548511"/>
            <a:ext cx="5017741" cy="32249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de-DE" sz="1300" dirty="0">
                <a:effectLst/>
                <a:latin typeface="Helvetica Neue" panose="02000503000000020004" pitchFamily="2" charset="0"/>
              </a:rPr>
              <a:t>Aktives Qualitätsmanagement gibt es bei </a:t>
            </a:r>
            <a:r>
              <a:rPr lang="de-DE" sz="1300" dirty="0" err="1">
                <a:effectLst/>
                <a:latin typeface="Helvetica Neue" panose="02000503000000020004" pitchFamily="2" charset="0"/>
              </a:rPr>
              <a:t>micronetics</a:t>
            </a:r>
            <a:r>
              <a:rPr lang="de-DE" sz="1300" dirty="0">
                <a:effectLst/>
                <a:latin typeface="Helvetica Neue" panose="02000503000000020004" pitchFamily="2" charset="0"/>
              </a:rPr>
              <a:t> nicht nur auf dem Papier. Eine konsequente Umsetzung in der täglichen Prozessabwicklung garantiert Ihnen höchste Qualitätsstandards.</a:t>
            </a:r>
          </a:p>
          <a:p>
            <a:pPr>
              <a:lnSpc>
                <a:spcPct val="120000"/>
              </a:lnSpc>
            </a:pPr>
            <a:endParaRPr lang="de-DE" sz="1300" dirty="0">
              <a:effectLst/>
              <a:latin typeface="Helvetica Neue" panose="02000503000000020004" pitchFamily="2" charset="0"/>
            </a:endParaRPr>
          </a:p>
          <a:p>
            <a:pPr>
              <a:lnSpc>
                <a:spcPct val="120000"/>
              </a:lnSpc>
            </a:pPr>
            <a:r>
              <a:rPr lang="de-DE" sz="1300" dirty="0">
                <a:effectLst/>
                <a:latin typeface="Helvetica Neue" panose="02000503000000020004" pitchFamily="2" charset="0"/>
              </a:rPr>
              <a:t>Durch unsere Zertifizierung nach </a:t>
            </a:r>
            <a:r>
              <a:rPr lang="de-DE" sz="1300" b="1" dirty="0">
                <a:effectLst/>
                <a:latin typeface="Helvetica Neue" panose="02000503000000020004" pitchFamily="2" charset="0"/>
              </a:rPr>
              <a:t>DIN EN ISO 9001:2015</a:t>
            </a:r>
            <a:r>
              <a:rPr lang="de-DE" sz="1300" dirty="0">
                <a:effectLst/>
                <a:latin typeface="Helvetica Neue" panose="02000503000000020004" pitchFamily="2" charset="0"/>
              </a:rPr>
              <a:t> </a:t>
            </a:r>
            <a:br>
              <a:rPr lang="de-DE" sz="1300" dirty="0">
                <a:effectLst/>
                <a:latin typeface="Helvetica Neue" panose="02000503000000020004" pitchFamily="2" charset="0"/>
              </a:rPr>
            </a:br>
            <a:r>
              <a:rPr lang="de-DE" sz="1300" dirty="0">
                <a:effectLst/>
                <a:latin typeface="Helvetica Neue" panose="02000503000000020004" pitchFamily="2" charset="0"/>
              </a:rPr>
              <a:t>ist die Implementierung und Anwendung eines </a:t>
            </a:r>
            <a:r>
              <a:rPr lang="de-DE" sz="1300" dirty="0"/>
              <a:t>Qualitäts- und Umweltmanagementsystem</a:t>
            </a:r>
            <a:r>
              <a:rPr lang="de-DE" sz="1300" dirty="0">
                <a:effectLst/>
                <a:latin typeface="Helvetica Neue" panose="02000503000000020004" pitchFamily="2" charset="0"/>
              </a:rPr>
              <a:t>, das den Anforderungen und Standards dieser internationalen Norm entspricht, offiziell bestätigt worden. Unser Qualitätsmanagement-Beauftragter sorgt für eine kontinuierliche Umsetzung.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29B0F9B-1883-A741-F4E3-F7A4423F446D}"/>
              </a:ext>
            </a:extLst>
          </p:cNvPr>
          <p:cNvSpPr/>
          <p:nvPr userDrawn="1"/>
        </p:nvSpPr>
        <p:spPr>
          <a:xfrm>
            <a:off x="11849725" y="4158371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0E68FF8-12EA-8CF7-0AD0-DC87139CC668}"/>
              </a:ext>
            </a:extLst>
          </p:cNvPr>
          <p:cNvSpPr/>
          <p:nvPr userDrawn="1"/>
        </p:nvSpPr>
        <p:spPr>
          <a:xfrm>
            <a:off x="11849725" y="4400528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733D5E4-8E6F-7130-B690-6B218C1D75C8}"/>
              </a:ext>
            </a:extLst>
          </p:cNvPr>
          <p:cNvSpPr/>
          <p:nvPr userDrawn="1"/>
        </p:nvSpPr>
        <p:spPr>
          <a:xfrm>
            <a:off x="11849725" y="4652970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2A5C8D-E823-2DD0-FA89-0BDA9C4E4973}"/>
              </a:ext>
            </a:extLst>
          </p:cNvPr>
          <p:cNvSpPr/>
          <p:nvPr userDrawn="1"/>
        </p:nvSpPr>
        <p:spPr>
          <a:xfrm>
            <a:off x="11849725" y="4894192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11AA2CF-EEB4-53B7-60BE-FEE0A4C04A47}"/>
              </a:ext>
            </a:extLst>
          </p:cNvPr>
          <p:cNvSpPr/>
          <p:nvPr userDrawn="1"/>
        </p:nvSpPr>
        <p:spPr>
          <a:xfrm>
            <a:off x="11849725" y="5129805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12EE8E3-444C-F569-FF32-ACC299F4A9EA}"/>
              </a:ext>
            </a:extLst>
          </p:cNvPr>
          <p:cNvSpPr/>
          <p:nvPr userDrawn="1"/>
        </p:nvSpPr>
        <p:spPr>
          <a:xfrm>
            <a:off x="11849725" y="5371027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3E6180-9453-E5EE-BE5F-F96D1E2A6D64}"/>
              </a:ext>
            </a:extLst>
          </p:cNvPr>
          <p:cNvSpPr/>
          <p:nvPr userDrawn="1"/>
        </p:nvSpPr>
        <p:spPr>
          <a:xfrm>
            <a:off x="11849725" y="5601030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D0AAEB5-38E8-59A1-115B-10CFEC6CFFD2}"/>
              </a:ext>
            </a:extLst>
          </p:cNvPr>
          <p:cNvSpPr/>
          <p:nvPr userDrawn="1"/>
        </p:nvSpPr>
        <p:spPr>
          <a:xfrm>
            <a:off x="11849725" y="5836642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2714037-93EE-1B78-777F-98E877685D0F}"/>
              </a:ext>
            </a:extLst>
          </p:cNvPr>
          <p:cNvSpPr/>
          <p:nvPr userDrawn="1"/>
        </p:nvSpPr>
        <p:spPr>
          <a:xfrm>
            <a:off x="11849725" y="6066644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230EBEF-256D-D145-47D6-090A4F348A8F}"/>
              </a:ext>
            </a:extLst>
          </p:cNvPr>
          <p:cNvSpPr/>
          <p:nvPr userDrawn="1"/>
        </p:nvSpPr>
        <p:spPr>
          <a:xfrm>
            <a:off x="11849725" y="6307866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052E2A5-5537-FB01-AEC6-9C6DD6C98023}"/>
              </a:ext>
            </a:extLst>
          </p:cNvPr>
          <p:cNvSpPr/>
          <p:nvPr userDrawn="1"/>
        </p:nvSpPr>
        <p:spPr>
          <a:xfrm>
            <a:off x="11849725" y="6549088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2FC583F2-6B3A-6DF9-6100-1280D93067B9}"/>
              </a:ext>
            </a:extLst>
          </p:cNvPr>
          <p:cNvSpPr txBox="1">
            <a:spLocks/>
          </p:cNvSpPr>
          <p:nvPr userDrawn="1"/>
        </p:nvSpPr>
        <p:spPr>
          <a:xfrm>
            <a:off x="11767279" y="4124335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01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39CD5DC9-F14D-40DA-F599-DFF4A3859D38}"/>
              </a:ext>
            </a:extLst>
          </p:cNvPr>
          <p:cNvSpPr txBox="1">
            <a:spLocks/>
          </p:cNvSpPr>
          <p:nvPr userDrawn="1"/>
        </p:nvSpPr>
        <p:spPr>
          <a:xfrm>
            <a:off x="11766725" y="436831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02</a:t>
            </a:r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D1A485D7-4D0E-DB85-F8F8-86CF9A2D01F2}"/>
              </a:ext>
            </a:extLst>
          </p:cNvPr>
          <p:cNvSpPr txBox="1">
            <a:spLocks/>
          </p:cNvSpPr>
          <p:nvPr userDrawn="1"/>
        </p:nvSpPr>
        <p:spPr>
          <a:xfrm>
            <a:off x="11766725" y="4617356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03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284D6846-BA06-7EE3-0CCD-F077332D7C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9541" y="2127665"/>
            <a:ext cx="4201127" cy="2800751"/>
          </a:xfrm>
          <a:prstGeom prst="roundRect">
            <a:avLst>
              <a:gd name="adj" fmla="val 52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3BB9EBA7-AD27-A84D-EC58-9E2984E60D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406" y="4390128"/>
            <a:ext cx="1078396" cy="107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53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99392843-FF00-13D5-09A1-E8A89CAF8FB0}"/>
              </a:ext>
            </a:extLst>
          </p:cNvPr>
          <p:cNvSpPr/>
          <p:nvPr userDrawn="1"/>
        </p:nvSpPr>
        <p:spPr>
          <a:xfrm>
            <a:off x="11849725" y="4158371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C374255-303E-9983-8CAB-122BC11786A7}"/>
              </a:ext>
            </a:extLst>
          </p:cNvPr>
          <p:cNvSpPr/>
          <p:nvPr userDrawn="1"/>
        </p:nvSpPr>
        <p:spPr>
          <a:xfrm>
            <a:off x="11849725" y="4400528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A8399D1-6663-3911-02A9-3E32EB6C32FA}"/>
              </a:ext>
            </a:extLst>
          </p:cNvPr>
          <p:cNvSpPr/>
          <p:nvPr userDrawn="1"/>
        </p:nvSpPr>
        <p:spPr>
          <a:xfrm>
            <a:off x="11849725" y="4652970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3783B84-0E2D-1D38-9077-2808B0951406}"/>
              </a:ext>
            </a:extLst>
          </p:cNvPr>
          <p:cNvSpPr/>
          <p:nvPr userDrawn="1"/>
        </p:nvSpPr>
        <p:spPr>
          <a:xfrm>
            <a:off x="11849725" y="4894192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0186919-94B1-60DA-D8D6-3B924ADB10A3}"/>
              </a:ext>
            </a:extLst>
          </p:cNvPr>
          <p:cNvSpPr/>
          <p:nvPr userDrawn="1"/>
        </p:nvSpPr>
        <p:spPr>
          <a:xfrm>
            <a:off x="11849725" y="5129805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7D75D25-8FD0-7F15-FA9A-605B3C7FC3FB}"/>
              </a:ext>
            </a:extLst>
          </p:cNvPr>
          <p:cNvSpPr/>
          <p:nvPr userDrawn="1"/>
        </p:nvSpPr>
        <p:spPr>
          <a:xfrm>
            <a:off x="11849725" y="5371027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718A8CE-7D6F-8AD7-ABB0-68211586E283}"/>
              </a:ext>
            </a:extLst>
          </p:cNvPr>
          <p:cNvSpPr/>
          <p:nvPr userDrawn="1"/>
        </p:nvSpPr>
        <p:spPr>
          <a:xfrm>
            <a:off x="11849725" y="5601030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BD3DDD0-3C33-711E-6619-9A0ABBD2D404}"/>
              </a:ext>
            </a:extLst>
          </p:cNvPr>
          <p:cNvSpPr/>
          <p:nvPr userDrawn="1"/>
        </p:nvSpPr>
        <p:spPr>
          <a:xfrm>
            <a:off x="11849725" y="5836642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C51EC05-8214-FDAE-3CC2-BBB724D2ED98}"/>
              </a:ext>
            </a:extLst>
          </p:cNvPr>
          <p:cNvSpPr/>
          <p:nvPr userDrawn="1"/>
        </p:nvSpPr>
        <p:spPr>
          <a:xfrm>
            <a:off x="11849725" y="6066644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0A83B15-0809-91BD-835D-4137A57B7326}"/>
              </a:ext>
            </a:extLst>
          </p:cNvPr>
          <p:cNvSpPr/>
          <p:nvPr userDrawn="1"/>
        </p:nvSpPr>
        <p:spPr>
          <a:xfrm>
            <a:off x="11849725" y="6307866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BE4243A-47AD-76BD-4840-46BA4F8FD7FF}"/>
              </a:ext>
            </a:extLst>
          </p:cNvPr>
          <p:cNvSpPr/>
          <p:nvPr userDrawn="1"/>
        </p:nvSpPr>
        <p:spPr>
          <a:xfrm>
            <a:off x="11849725" y="6549088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itel 1">
            <a:extLst>
              <a:ext uri="{FF2B5EF4-FFF2-40B4-BE49-F238E27FC236}">
                <a16:creationId xmlns:a16="http://schemas.microsoft.com/office/drawing/2014/main" id="{E7CEE4B0-316D-E4A9-2BAE-776432B70DE2}"/>
              </a:ext>
            </a:extLst>
          </p:cNvPr>
          <p:cNvSpPr txBox="1">
            <a:spLocks/>
          </p:cNvSpPr>
          <p:nvPr userDrawn="1"/>
        </p:nvSpPr>
        <p:spPr>
          <a:xfrm>
            <a:off x="11767279" y="4124335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01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4DB80EE0-35FF-2081-B5BA-DBED68DB1103}"/>
              </a:ext>
            </a:extLst>
          </p:cNvPr>
          <p:cNvSpPr txBox="1">
            <a:spLocks/>
          </p:cNvSpPr>
          <p:nvPr userDrawn="1"/>
        </p:nvSpPr>
        <p:spPr>
          <a:xfrm>
            <a:off x="11766725" y="436831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02</a:t>
            </a:r>
          </a:p>
        </p:txBody>
      </p:sp>
      <p:sp>
        <p:nvSpPr>
          <p:cNvPr id="34" name="Titel 1">
            <a:extLst>
              <a:ext uri="{FF2B5EF4-FFF2-40B4-BE49-F238E27FC236}">
                <a16:creationId xmlns:a16="http://schemas.microsoft.com/office/drawing/2014/main" id="{9D5DCA7D-5690-2084-9419-D104DC7B3C5C}"/>
              </a:ext>
            </a:extLst>
          </p:cNvPr>
          <p:cNvSpPr txBox="1">
            <a:spLocks/>
          </p:cNvSpPr>
          <p:nvPr userDrawn="1"/>
        </p:nvSpPr>
        <p:spPr>
          <a:xfrm>
            <a:off x="11766725" y="4617356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03</a:t>
            </a:r>
          </a:p>
        </p:txBody>
      </p:sp>
      <p:sp>
        <p:nvSpPr>
          <p:cNvPr id="35" name="Titel 1">
            <a:extLst>
              <a:ext uri="{FF2B5EF4-FFF2-40B4-BE49-F238E27FC236}">
                <a16:creationId xmlns:a16="http://schemas.microsoft.com/office/drawing/2014/main" id="{6F5B5DA8-D535-AFC0-1D19-B76E0815BF24}"/>
              </a:ext>
            </a:extLst>
          </p:cNvPr>
          <p:cNvSpPr txBox="1">
            <a:spLocks/>
          </p:cNvSpPr>
          <p:nvPr userDrawn="1"/>
        </p:nvSpPr>
        <p:spPr>
          <a:xfrm>
            <a:off x="11766725" y="4862285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04</a:t>
            </a:r>
          </a:p>
        </p:txBody>
      </p:sp>
      <p:cxnSp>
        <p:nvCxnSpPr>
          <p:cNvPr id="37" name="Gerade Verbindung 36">
            <a:extLst>
              <a:ext uri="{FF2B5EF4-FFF2-40B4-BE49-F238E27FC236}">
                <a16:creationId xmlns:a16="http://schemas.microsoft.com/office/drawing/2014/main" id="{5C832A58-1300-342D-9E67-B187B566C59E}"/>
              </a:ext>
            </a:extLst>
          </p:cNvPr>
          <p:cNvCxnSpPr/>
          <p:nvPr userDrawn="1"/>
        </p:nvCxnSpPr>
        <p:spPr>
          <a:xfrm>
            <a:off x="0" y="3587510"/>
            <a:ext cx="12192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Abgerundetes Rechteck 37">
            <a:extLst>
              <a:ext uri="{FF2B5EF4-FFF2-40B4-BE49-F238E27FC236}">
                <a16:creationId xmlns:a16="http://schemas.microsoft.com/office/drawing/2014/main" id="{FE34F467-C4CF-498E-5E67-85BE8EEA3373}"/>
              </a:ext>
            </a:extLst>
          </p:cNvPr>
          <p:cNvSpPr/>
          <p:nvPr userDrawn="1"/>
        </p:nvSpPr>
        <p:spPr>
          <a:xfrm>
            <a:off x="538100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474C7DC5-FAC5-31B2-9149-D07343A39E01}"/>
              </a:ext>
            </a:extLst>
          </p:cNvPr>
          <p:cNvSpPr txBox="1"/>
          <p:nvPr userDrawn="1"/>
        </p:nvSpPr>
        <p:spPr>
          <a:xfrm>
            <a:off x="580630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1979</a:t>
            </a:r>
            <a:endParaRPr lang="de-DE" sz="1300" dirty="0">
              <a:solidFill>
                <a:schemeClr val="bg1"/>
              </a:solidFill>
            </a:endParaRP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4786425B-0401-9DB9-61E1-ECB5D51BEF49}"/>
              </a:ext>
            </a:extLst>
          </p:cNvPr>
          <p:cNvSpPr txBox="1"/>
          <p:nvPr userDrawn="1"/>
        </p:nvSpPr>
        <p:spPr>
          <a:xfrm>
            <a:off x="259033" y="2148469"/>
            <a:ext cx="1693570" cy="798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effectLst/>
                <a:latin typeface="Helvetica" pitchFamily="2" charset="0"/>
              </a:rPr>
              <a:t>Im Juli 1979 gründet Harmut </a:t>
            </a:r>
            <a:r>
              <a:rPr lang="de-DE" sz="1300" dirty="0" err="1">
                <a:effectLst/>
                <a:latin typeface="Helvetica" pitchFamily="2" charset="0"/>
              </a:rPr>
              <a:t>Kleiter</a:t>
            </a:r>
            <a:r>
              <a:rPr lang="de-DE" sz="1300" dirty="0">
                <a:effectLst/>
                <a:latin typeface="Helvetica" pitchFamily="2" charset="0"/>
              </a:rPr>
              <a:t> die </a:t>
            </a:r>
            <a:r>
              <a:rPr lang="de-DE" sz="1300" dirty="0" err="1">
                <a:effectLst/>
                <a:latin typeface="Helvetica" pitchFamily="2" charset="0"/>
              </a:rPr>
              <a:t>micronetics</a:t>
            </a:r>
            <a:r>
              <a:rPr lang="de-DE" sz="1300" dirty="0">
                <a:effectLst/>
                <a:latin typeface="Helvetica" pitchFamily="2" charset="0"/>
              </a:rPr>
              <a:t> GmbH.</a:t>
            </a:r>
          </a:p>
        </p:txBody>
      </p:sp>
      <p:pic>
        <p:nvPicPr>
          <p:cNvPr id="55" name="Grafik 54">
            <a:extLst>
              <a:ext uri="{FF2B5EF4-FFF2-40B4-BE49-F238E27FC236}">
                <a16:creationId xmlns:a16="http://schemas.microsoft.com/office/drawing/2014/main" id="{2DC82911-1948-78B5-0244-1079170589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201" y="926905"/>
            <a:ext cx="1142309" cy="1142309"/>
          </a:xfrm>
          <a:prstGeom prst="rect">
            <a:avLst/>
          </a:prstGeom>
        </p:spPr>
      </p:pic>
      <p:sp>
        <p:nvSpPr>
          <p:cNvPr id="59" name="Abgerundetes Rechteck 58">
            <a:extLst>
              <a:ext uri="{FF2B5EF4-FFF2-40B4-BE49-F238E27FC236}">
                <a16:creationId xmlns:a16="http://schemas.microsoft.com/office/drawing/2014/main" id="{1F82A77D-4007-7FBC-0A26-02A22BC0C82F}"/>
              </a:ext>
            </a:extLst>
          </p:cNvPr>
          <p:cNvSpPr/>
          <p:nvPr userDrawn="1"/>
        </p:nvSpPr>
        <p:spPr>
          <a:xfrm>
            <a:off x="1787497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0" name="Abgerundetes Rechteck 59">
            <a:extLst>
              <a:ext uri="{FF2B5EF4-FFF2-40B4-BE49-F238E27FC236}">
                <a16:creationId xmlns:a16="http://schemas.microsoft.com/office/drawing/2014/main" id="{5D45407E-7519-B250-E6EA-12131AEDC3E3}"/>
              </a:ext>
            </a:extLst>
          </p:cNvPr>
          <p:cNvSpPr/>
          <p:nvPr userDrawn="1"/>
        </p:nvSpPr>
        <p:spPr>
          <a:xfrm>
            <a:off x="3062176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1" name="Abgerundetes Rechteck 60">
            <a:extLst>
              <a:ext uri="{FF2B5EF4-FFF2-40B4-BE49-F238E27FC236}">
                <a16:creationId xmlns:a16="http://schemas.microsoft.com/office/drawing/2014/main" id="{D4EB0A25-86FC-E0BA-9CD4-CA72D6045F5C}"/>
              </a:ext>
            </a:extLst>
          </p:cNvPr>
          <p:cNvSpPr/>
          <p:nvPr userDrawn="1"/>
        </p:nvSpPr>
        <p:spPr>
          <a:xfrm>
            <a:off x="4394789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2" name="Abgerundetes Rechteck 61">
            <a:extLst>
              <a:ext uri="{FF2B5EF4-FFF2-40B4-BE49-F238E27FC236}">
                <a16:creationId xmlns:a16="http://schemas.microsoft.com/office/drawing/2014/main" id="{7607FC2C-74B2-6613-290F-264D7B4F8976}"/>
              </a:ext>
            </a:extLst>
          </p:cNvPr>
          <p:cNvSpPr/>
          <p:nvPr userDrawn="1"/>
        </p:nvSpPr>
        <p:spPr>
          <a:xfrm>
            <a:off x="5669468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3" name="Abgerundetes Rechteck 62">
            <a:extLst>
              <a:ext uri="{FF2B5EF4-FFF2-40B4-BE49-F238E27FC236}">
                <a16:creationId xmlns:a16="http://schemas.microsoft.com/office/drawing/2014/main" id="{1028769E-B3B2-391B-48BF-848359A5C484}"/>
              </a:ext>
            </a:extLst>
          </p:cNvPr>
          <p:cNvSpPr/>
          <p:nvPr userDrawn="1"/>
        </p:nvSpPr>
        <p:spPr>
          <a:xfrm>
            <a:off x="6933045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4" name="Abgerundetes Rechteck 63">
            <a:extLst>
              <a:ext uri="{FF2B5EF4-FFF2-40B4-BE49-F238E27FC236}">
                <a16:creationId xmlns:a16="http://schemas.microsoft.com/office/drawing/2014/main" id="{305EEBB4-3FE0-4B4E-3985-CE0F775B99E2}"/>
              </a:ext>
            </a:extLst>
          </p:cNvPr>
          <p:cNvSpPr/>
          <p:nvPr userDrawn="1"/>
        </p:nvSpPr>
        <p:spPr>
          <a:xfrm>
            <a:off x="8265658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5" name="Abgerundetes Rechteck 64">
            <a:extLst>
              <a:ext uri="{FF2B5EF4-FFF2-40B4-BE49-F238E27FC236}">
                <a16:creationId xmlns:a16="http://schemas.microsoft.com/office/drawing/2014/main" id="{AE9A3B28-1812-75BF-FC43-7CE00830F234}"/>
              </a:ext>
            </a:extLst>
          </p:cNvPr>
          <p:cNvSpPr/>
          <p:nvPr userDrawn="1"/>
        </p:nvSpPr>
        <p:spPr>
          <a:xfrm>
            <a:off x="9526774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6" name="Abgerundetes Rechteck 65">
            <a:extLst>
              <a:ext uri="{FF2B5EF4-FFF2-40B4-BE49-F238E27FC236}">
                <a16:creationId xmlns:a16="http://schemas.microsoft.com/office/drawing/2014/main" id="{0F17FC87-4DEA-D2FC-53E1-CD6E703082CF}"/>
              </a:ext>
            </a:extLst>
          </p:cNvPr>
          <p:cNvSpPr/>
          <p:nvPr userDrawn="1"/>
        </p:nvSpPr>
        <p:spPr>
          <a:xfrm>
            <a:off x="10859387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866771FB-8AFC-D013-03A3-E53927F41F31}"/>
              </a:ext>
            </a:extLst>
          </p:cNvPr>
          <p:cNvSpPr txBox="1"/>
          <p:nvPr userDrawn="1"/>
        </p:nvSpPr>
        <p:spPr>
          <a:xfrm>
            <a:off x="1821096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1989</a:t>
            </a:r>
            <a:endParaRPr lang="de-DE" sz="1300" dirty="0">
              <a:solidFill>
                <a:schemeClr val="bg1"/>
              </a:solidFill>
            </a:endParaRP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0E211717-0947-E03E-C9F5-435BD1B5EE43}"/>
              </a:ext>
            </a:extLst>
          </p:cNvPr>
          <p:cNvSpPr txBox="1"/>
          <p:nvPr userDrawn="1"/>
        </p:nvSpPr>
        <p:spPr>
          <a:xfrm>
            <a:off x="3104092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1998</a:t>
            </a:r>
            <a:endParaRPr lang="de-DE" sz="1300" dirty="0">
              <a:solidFill>
                <a:schemeClr val="bg1"/>
              </a:solidFill>
            </a:endParaRP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9358A036-85A8-AED0-CD85-8BD0E99275CE}"/>
              </a:ext>
            </a:extLst>
          </p:cNvPr>
          <p:cNvSpPr txBox="1"/>
          <p:nvPr userDrawn="1"/>
        </p:nvSpPr>
        <p:spPr>
          <a:xfrm>
            <a:off x="4436706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2004</a:t>
            </a:r>
            <a:endParaRPr lang="de-DE" sz="1300" dirty="0">
              <a:solidFill>
                <a:schemeClr val="bg1"/>
              </a:solidFill>
            </a:endParaRP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C64E40C9-4753-E41F-2B04-333E20DAD4AA}"/>
              </a:ext>
            </a:extLst>
          </p:cNvPr>
          <p:cNvSpPr txBox="1"/>
          <p:nvPr userDrawn="1"/>
        </p:nvSpPr>
        <p:spPr>
          <a:xfrm>
            <a:off x="5712613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2008</a:t>
            </a:r>
            <a:endParaRPr lang="de-DE" sz="1300" dirty="0">
              <a:solidFill>
                <a:schemeClr val="bg1"/>
              </a:solidFill>
            </a:endParaRP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0224D46C-D455-3823-BA72-BAE00A289611}"/>
              </a:ext>
            </a:extLst>
          </p:cNvPr>
          <p:cNvSpPr txBox="1"/>
          <p:nvPr userDrawn="1"/>
        </p:nvSpPr>
        <p:spPr>
          <a:xfrm>
            <a:off x="6967255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2018</a:t>
            </a:r>
            <a:endParaRPr lang="de-DE" sz="1300" dirty="0">
              <a:solidFill>
                <a:schemeClr val="bg1"/>
              </a:solidFill>
            </a:endParaRP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603E87B5-C1AA-B6DF-B671-D16A68CF1AA5}"/>
              </a:ext>
            </a:extLst>
          </p:cNvPr>
          <p:cNvSpPr txBox="1"/>
          <p:nvPr userDrawn="1"/>
        </p:nvSpPr>
        <p:spPr>
          <a:xfrm>
            <a:off x="8306958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2019</a:t>
            </a:r>
            <a:endParaRPr lang="de-DE" sz="1300" dirty="0">
              <a:solidFill>
                <a:schemeClr val="bg1"/>
              </a:solidFill>
            </a:endParaRPr>
          </a:p>
        </p:txBody>
      </p:sp>
      <p:sp>
        <p:nvSpPr>
          <p:cNvPr id="73" name="Textfeld 72">
            <a:extLst>
              <a:ext uri="{FF2B5EF4-FFF2-40B4-BE49-F238E27FC236}">
                <a16:creationId xmlns:a16="http://schemas.microsoft.com/office/drawing/2014/main" id="{05B42464-0BC7-285F-9980-A3338F091A4D}"/>
              </a:ext>
            </a:extLst>
          </p:cNvPr>
          <p:cNvSpPr txBox="1"/>
          <p:nvPr userDrawn="1"/>
        </p:nvSpPr>
        <p:spPr>
          <a:xfrm>
            <a:off x="9568688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2023</a:t>
            </a:r>
            <a:endParaRPr lang="de-DE" sz="1300" dirty="0">
              <a:solidFill>
                <a:schemeClr val="bg1"/>
              </a:solidFill>
            </a:endParaRPr>
          </a:p>
        </p:txBody>
      </p:sp>
      <p:sp>
        <p:nvSpPr>
          <p:cNvPr id="74" name="Textfeld 73">
            <a:extLst>
              <a:ext uri="{FF2B5EF4-FFF2-40B4-BE49-F238E27FC236}">
                <a16:creationId xmlns:a16="http://schemas.microsoft.com/office/drawing/2014/main" id="{57661C58-86FA-8553-852B-EA051FA956C6}"/>
              </a:ext>
            </a:extLst>
          </p:cNvPr>
          <p:cNvSpPr txBox="1"/>
          <p:nvPr userDrawn="1"/>
        </p:nvSpPr>
        <p:spPr>
          <a:xfrm>
            <a:off x="10901302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2024</a:t>
            </a:r>
            <a:endParaRPr lang="de-DE" sz="1300" dirty="0">
              <a:solidFill>
                <a:schemeClr val="bg1"/>
              </a:solidFill>
            </a:endParaRPr>
          </a:p>
        </p:txBody>
      </p:sp>
      <p:cxnSp>
        <p:nvCxnSpPr>
          <p:cNvPr id="76" name="Gerade Verbindung 75">
            <a:extLst>
              <a:ext uri="{FF2B5EF4-FFF2-40B4-BE49-F238E27FC236}">
                <a16:creationId xmlns:a16="http://schemas.microsoft.com/office/drawing/2014/main" id="{B5207B38-AA6B-1D8A-9DCD-48334105C3ED}"/>
              </a:ext>
            </a:extLst>
          </p:cNvPr>
          <p:cNvCxnSpPr>
            <a:cxnSpLocks/>
          </p:cNvCxnSpPr>
          <p:nvPr userDrawn="1"/>
        </p:nvCxnSpPr>
        <p:spPr>
          <a:xfrm>
            <a:off x="921488" y="3083442"/>
            <a:ext cx="0" cy="345557"/>
          </a:xfrm>
          <a:prstGeom prst="line">
            <a:avLst/>
          </a:prstGeom>
          <a:ln w="63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feld 77">
            <a:extLst>
              <a:ext uri="{FF2B5EF4-FFF2-40B4-BE49-F238E27FC236}">
                <a16:creationId xmlns:a16="http://schemas.microsoft.com/office/drawing/2014/main" id="{24B252AE-33CF-AC15-6C5E-3577B5F270CE}"/>
              </a:ext>
            </a:extLst>
          </p:cNvPr>
          <p:cNvSpPr txBox="1"/>
          <p:nvPr userDrawn="1"/>
        </p:nvSpPr>
        <p:spPr>
          <a:xfrm>
            <a:off x="1951459" y="4194934"/>
            <a:ext cx="1026802" cy="55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effectLst/>
                <a:latin typeface="Helvetica" pitchFamily="2" charset="0"/>
              </a:rPr>
              <a:t>Jahre </a:t>
            </a:r>
          </a:p>
          <a:p>
            <a:pPr>
              <a:lnSpc>
                <a:spcPct val="120000"/>
              </a:lnSpc>
            </a:pPr>
            <a:r>
              <a:rPr lang="de-DE" sz="1300" dirty="0" err="1">
                <a:effectLst/>
                <a:latin typeface="Helvetica" pitchFamily="2" charset="0"/>
              </a:rPr>
              <a:t>micronetics</a:t>
            </a:r>
            <a:endParaRPr lang="de-DE" sz="1300" dirty="0">
              <a:effectLst/>
              <a:latin typeface="Helvetica" pitchFamily="2" charset="0"/>
            </a:endParaRPr>
          </a:p>
        </p:txBody>
      </p:sp>
      <p:cxnSp>
        <p:nvCxnSpPr>
          <p:cNvPr id="79" name="Gerade Verbindung 78">
            <a:extLst>
              <a:ext uri="{FF2B5EF4-FFF2-40B4-BE49-F238E27FC236}">
                <a16:creationId xmlns:a16="http://schemas.microsoft.com/office/drawing/2014/main" id="{346DD14B-2FB8-E33F-1C03-DD303D90B817}"/>
              </a:ext>
            </a:extLst>
          </p:cNvPr>
          <p:cNvCxnSpPr>
            <a:cxnSpLocks/>
          </p:cNvCxnSpPr>
          <p:nvPr userDrawn="1"/>
        </p:nvCxnSpPr>
        <p:spPr>
          <a:xfrm flipV="1">
            <a:off x="2185765" y="3713081"/>
            <a:ext cx="0" cy="359774"/>
          </a:xfrm>
          <a:prstGeom prst="line">
            <a:avLst/>
          </a:prstGeom>
          <a:ln w="63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Grafik 84">
            <a:extLst>
              <a:ext uri="{FF2B5EF4-FFF2-40B4-BE49-F238E27FC236}">
                <a16:creationId xmlns:a16="http://schemas.microsoft.com/office/drawing/2014/main" id="{83638B9B-A124-2E78-4564-4720098B88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5589" y="4211090"/>
            <a:ext cx="497446" cy="474835"/>
          </a:xfrm>
          <a:prstGeom prst="rect">
            <a:avLst/>
          </a:prstGeom>
        </p:spPr>
      </p:pic>
      <p:cxnSp>
        <p:nvCxnSpPr>
          <p:cNvPr id="86" name="Gerade Verbindung 85">
            <a:extLst>
              <a:ext uri="{FF2B5EF4-FFF2-40B4-BE49-F238E27FC236}">
                <a16:creationId xmlns:a16="http://schemas.microsoft.com/office/drawing/2014/main" id="{265ACE75-0824-3951-C44E-0E7A54AF1547}"/>
              </a:ext>
            </a:extLst>
          </p:cNvPr>
          <p:cNvCxnSpPr>
            <a:cxnSpLocks/>
          </p:cNvCxnSpPr>
          <p:nvPr userDrawn="1"/>
        </p:nvCxnSpPr>
        <p:spPr>
          <a:xfrm>
            <a:off x="3469705" y="2803814"/>
            <a:ext cx="0" cy="625185"/>
          </a:xfrm>
          <a:prstGeom prst="line">
            <a:avLst/>
          </a:prstGeom>
          <a:ln w="63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feld 86">
            <a:extLst>
              <a:ext uri="{FF2B5EF4-FFF2-40B4-BE49-F238E27FC236}">
                <a16:creationId xmlns:a16="http://schemas.microsoft.com/office/drawing/2014/main" id="{60B1F5C9-B089-23FF-7130-48894D60795F}"/>
              </a:ext>
            </a:extLst>
          </p:cNvPr>
          <p:cNvSpPr txBox="1"/>
          <p:nvPr userDrawn="1"/>
        </p:nvSpPr>
        <p:spPr>
          <a:xfrm>
            <a:off x="2692951" y="2148469"/>
            <a:ext cx="1426202" cy="55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effectLst/>
                <a:latin typeface="Helvetica" pitchFamily="2" charset="0"/>
              </a:rPr>
              <a:t>Oliver </a:t>
            </a:r>
            <a:r>
              <a:rPr lang="de-DE" sz="1300" dirty="0" err="1">
                <a:effectLst/>
                <a:latin typeface="Helvetica" pitchFamily="2" charset="0"/>
              </a:rPr>
              <a:t>Kleiter</a:t>
            </a:r>
            <a:r>
              <a:rPr lang="de-DE" sz="1300" dirty="0">
                <a:effectLst/>
                <a:latin typeface="Helvetica" pitchFamily="2" charset="0"/>
              </a:rPr>
              <a:t> tritt </a:t>
            </a:r>
            <a:br>
              <a:rPr lang="de-DE" sz="1300" dirty="0">
                <a:effectLst/>
                <a:latin typeface="Helvetica" pitchFamily="2" charset="0"/>
              </a:rPr>
            </a:br>
            <a:r>
              <a:rPr lang="de-DE" sz="1300" dirty="0">
                <a:effectLst/>
                <a:latin typeface="Helvetica" pitchFamily="2" charset="0"/>
              </a:rPr>
              <a:t>in die Firma ein</a:t>
            </a:r>
          </a:p>
        </p:txBody>
      </p:sp>
      <p:pic>
        <p:nvPicPr>
          <p:cNvPr id="90" name="Grafik 89">
            <a:extLst>
              <a:ext uri="{FF2B5EF4-FFF2-40B4-BE49-F238E27FC236}">
                <a16:creationId xmlns:a16="http://schemas.microsoft.com/office/drawing/2014/main" id="{E8698967-C9F3-0FDF-410A-CD44B8B60F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89542" y="917896"/>
            <a:ext cx="1160326" cy="1160326"/>
          </a:xfrm>
          <a:prstGeom prst="rect">
            <a:avLst/>
          </a:prstGeom>
        </p:spPr>
      </p:pic>
      <p:cxnSp>
        <p:nvCxnSpPr>
          <p:cNvPr id="93" name="Gerade Verbindung 92">
            <a:extLst>
              <a:ext uri="{FF2B5EF4-FFF2-40B4-BE49-F238E27FC236}">
                <a16:creationId xmlns:a16="http://schemas.microsoft.com/office/drawing/2014/main" id="{57ABCFBB-F083-21A9-D1F2-DA43B7A97F7A}"/>
              </a:ext>
            </a:extLst>
          </p:cNvPr>
          <p:cNvCxnSpPr>
            <a:cxnSpLocks/>
          </p:cNvCxnSpPr>
          <p:nvPr userDrawn="1"/>
        </p:nvCxnSpPr>
        <p:spPr>
          <a:xfrm flipV="1">
            <a:off x="4803069" y="3713081"/>
            <a:ext cx="0" cy="359774"/>
          </a:xfrm>
          <a:prstGeom prst="line">
            <a:avLst/>
          </a:prstGeom>
          <a:ln w="63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feld 93">
            <a:extLst>
              <a:ext uri="{FF2B5EF4-FFF2-40B4-BE49-F238E27FC236}">
                <a16:creationId xmlns:a16="http://schemas.microsoft.com/office/drawing/2014/main" id="{B1CB9027-F80C-E76E-A338-C0E98947575D}"/>
              </a:ext>
            </a:extLst>
          </p:cNvPr>
          <p:cNvSpPr txBox="1"/>
          <p:nvPr userDrawn="1"/>
        </p:nvSpPr>
        <p:spPr>
          <a:xfrm>
            <a:off x="4632757" y="4211091"/>
            <a:ext cx="1026802" cy="55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effectLst/>
                <a:latin typeface="Helvetica" pitchFamily="2" charset="0"/>
              </a:rPr>
              <a:t>Jahre </a:t>
            </a:r>
          </a:p>
          <a:p>
            <a:pPr>
              <a:lnSpc>
                <a:spcPct val="120000"/>
              </a:lnSpc>
            </a:pPr>
            <a:r>
              <a:rPr lang="de-DE" sz="1300" dirty="0" err="1">
                <a:effectLst/>
                <a:latin typeface="Helvetica" pitchFamily="2" charset="0"/>
              </a:rPr>
              <a:t>micronetics</a:t>
            </a:r>
            <a:endParaRPr lang="de-DE" sz="1300" dirty="0">
              <a:effectLst/>
              <a:latin typeface="Helvetica" pitchFamily="2" charset="0"/>
            </a:endParaRPr>
          </a:p>
        </p:txBody>
      </p:sp>
      <p:pic>
        <p:nvPicPr>
          <p:cNvPr id="97" name="Grafik 96">
            <a:extLst>
              <a:ext uri="{FF2B5EF4-FFF2-40B4-BE49-F238E27FC236}">
                <a16:creationId xmlns:a16="http://schemas.microsoft.com/office/drawing/2014/main" id="{1EB590F9-BE6F-3288-2C66-E86A889AA09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87816" y="4194934"/>
            <a:ext cx="570252" cy="486801"/>
          </a:xfrm>
          <a:prstGeom prst="rect">
            <a:avLst/>
          </a:prstGeom>
        </p:spPr>
      </p:pic>
      <p:cxnSp>
        <p:nvCxnSpPr>
          <p:cNvPr id="98" name="Gerade Verbindung 97">
            <a:extLst>
              <a:ext uri="{FF2B5EF4-FFF2-40B4-BE49-F238E27FC236}">
                <a16:creationId xmlns:a16="http://schemas.microsoft.com/office/drawing/2014/main" id="{55932139-36EE-8439-EF44-2311D192DC58}"/>
              </a:ext>
            </a:extLst>
          </p:cNvPr>
          <p:cNvCxnSpPr>
            <a:cxnSpLocks/>
          </p:cNvCxnSpPr>
          <p:nvPr userDrawn="1"/>
        </p:nvCxnSpPr>
        <p:spPr>
          <a:xfrm flipV="1">
            <a:off x="6067326" y="3713081"/>
            <a:ext cx="0" cy="1416724"/>
          </a:xfrm>
          <a:prstGeom prst="line">
            <a:avLst/>
          </a:prstGeom>
          <a:ln w="63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Gerade Verbindung 99">
            <a:extLst>
              <a:ext uri="{FF2B5EF4-FFF2-40B4-BE49-F238E27FC236}">
                <a16:creationId xmlns:a16="http://schemas.microsoft.com/office/drawing/2014/main" id="{092F0296-6671-414F-8660-61A0FFDA4DC6}"/>
              </a:ext>
            </a:extLst>
          </p:cNvPr>
          <p:cNvCxnSpPr>
            <a:cxnSpLocks/>
          </p:cNvCxnSpPr>
          <p:nvPr userDrawn="1"/>
        </p:nvCxnSpPr>
        <p:spPr>
          <a:xfrm>
            <a:off x="6064762" y="2803814"/>
            <a:ext cx="0" cy="625185"/>
          </a:xfrm>
          <a:prstGeom prst="line">
            <a:avLst/>
          </a:prstGeom>
          <a:ln w="63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feld 100">
            <a:extLst>
              <a:ext uri="{FF2B5EF4-FFF2-40B4-BE49-F238E27FC236}">
                <a16:creationId xmlns:a16="http://schemas.microsoft.com/office/drawing/2014/main" id="{70B4861A-01CD-2BEE-C41D-E62C36264D35}"/>
              </a:ext>
            </a:extLst>
          </p:cNvPr>
          <p:cNvSpPr txBox="1"/>
          <p:nvPr userDrawn="1"/>
        </p:nvSpPr>
        <p:spPr>
          <a:xfrm>
            <a:off x="5361028" y="2148469"/>
            <a:ext cx="1572012" cy="55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effectLst/>
                <a:latin typeface="Helvetica" pitchFamily="2" charset="0"/>
              </a:rPr>
              <a:t>Angela </a:t>
            </a:r>
            <a:r>
              <a:rPr lang="de-DE" sz="1300" dirty="0" err="1">
                <a:effectLst/>
                <a:latin typeface="Helvetica" pitchFamily="2" charset="0"/>
              </a:rPr>
              <a:t>Kleiter</a:t>
            </a:r>
            <a:r>
              <a:rPr lang="de-DE" sz="1300" dirty="0">
                <a:effectLst/>
                <a:latin typeface="Helvetica" pitchFamily="2" charset="0"/>
              </a:rPr>
              <a:t> tritt </a:t>
            </a:r>
            <a:br>
              <a:rPr lang="de-DE" sz="1300" dirty="0">
                <a:effectLst/>
                <a:latin typeface="Helvetica" pitchFamily="2" charset="0"/>
              </a:rPr>
            </a:br>
            <a:r>
              <a:rPr lang="de-DE" sz="1300" dirty="0">
                <a:effectLst/>
                <a:latin typeface="Helvetica" pitchFamily="2" charset="0"/>
              </a:rPr>
              <a:t>in die Firma ein</a:t>
            </a:r>
          </a:p>
        </p:txBody>
      </p:sp>
      <p:pic>
        <p:nvPicPr>
          <p:cNvPr id="104" name="Grafik 103">
            <a:extLst>
              <a:ext uri="{FF2B5EF4-FFF2-40B4-BE49-F238E27FC236}">
                <a16:creationId xmlns:a16="http://schemas.microsoft.com/office/drawing/2014/main" id="{5C7E4F01-8B84-98D0-8303-49E9534CE29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79115" y="917896"/>
            <a:ext cx="1171293" cy="1171293"/>
          </a:xfrm>
          <a:prstGeom prst="rect">
            <a:avLst/>
          </a:prstGeom>
        </p:spPr>
      </p:pic>
      <p:sp>
        <p:nvSpPr>
          <p:cNvPr id="107" name="Textfeld 106">
            <a:extLst>
              <a:ext uri="{FF2B5EF4-FFF2-40B4-BE49-F238E27FC236}">
                <a16:creationId xmlns:a16="http://schemas.microsoft.com/office/drawing/2014/main" id="{D3DABEC6-7999-DFE1-FF10-8FCB59B8F1BA}"/>
              </a:ext>
            </a:extLst>
          </p:cNvPr>
          <p:cNvSpPr txBox="1"/>
          <p:nvPr userDrawn="1"/>
        </p:nvSpPr>
        <p:spPr>
          <a:xfrm>
            <a:off x="6935968" y="5437397"/>
            <a:ext cx="1627865" cy="798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 err="1">
                <a:effectLst/>
                <a:latin typeface="Helvetica" pitchFamily="2" charset="0"/>
              </a:rPr>
              <a:t>micronetics</a:t>
            </a:r>
            <a:r>
              <a:rPr lang="de-DE" sz="1300" dirty="0">
                <a:effectLst/>
                <a:latin typeface="Helvetica" pitchFamily="2" charset="0"/>
              </a:rPr>
              <a:t> wird nach DIN ISO9001</a:t>
            </a:r>
          </a:p>
          <a:p>
            <a:pPr>
              <a:lnSpc>
                <a:spcPct val="120000"/>
              </a:lnSpc>
            </a:pPr>
            <a:r>
              <a:rPr lang="de-DE" sz="1300" dirty="0">
                <a:effectLst/>
                <a:latin typeface="Helvetica" pitchFamily="2" charset="0"/>
              </a:rPr>
              <a:t>zertifiziert</a:t>
            </a:r>
          </a:p>
        </p:txBody>
      </p:sp>
      <p:pic>
        <p:nvPicPr>
          <p:cNvPr id="113" name="Grafik 112">
            <a:extLst>
              <a:ext uri="{FF2B5EF4-FFF2-40B4-BE49-F238E27FC236}">
                <a16:creationId xmlns:a16="http://schemas.microsoft.com/office/drawing/2014/main" id="{D19E8117-D2D9-3E95-0392-5C9C24C1A57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90469" y="5385617"/>
            <a:ext cx="1548583" cy="902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cxnSp>
        <p:nvCxnSpPr>
          <p:cNvPr id="114" name="Gerade Verbindung 113">
            <a:extLst>
              <a:ext uri="{FF2B5EF4-FFF2-40B4-BE49-F238E27FC236}">
                <a16:creationId xmlns:a16="http://schemas.microsoft.com/office/drawing/2014/main" id="{0B799825-AC41-91EB-1209-38A4E2C69CBF}"/>
              </a:ext>
            </a:extLst>
          </p:cNvPr>
          <p:cNvCxnSpPr>
            <a:cxnSpLocks/>
          </p:cNvCxnSpPr>
          <p:nvPr userDrawn="1"/>
        </p:nvCxnSpPr>
        <p:spPr>
          <a:xfrm flipV="1">
            <a:off x="7327608" y="3713081"/>
            <a:ext cx="0" cy="359774"/>
          </a:xfrm>
          <a:prstGeom prst="line">
            <a:avLst/>
          </a:prstGeom>
          <a:ln w="63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feld 114">
            <a:extLst>
              <a:ext uri="{FF2B5EF4-FFF2-40B4-BE49-F238E27FC236}">
                <a16:creationId xmlns:a16="http://schemas.microsoft.com/office/drawing/2014/main" id="{325BAC2F-2D7F-F480-2B13-2F05E182B7E9}"/>
              </a:ext>
            </a:extLst>
          </p:cNvPr>
          <p:cNvSpPr txBox="1"/>
          <p:nvPr userDrawn="1"/>
        </p:nvSpPr>
        <p:spPr>
          <a:xfrm>
            <a:off x="6447031" y="4211090"/>
            <a:ext cx="2353801" cy="55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effectLst/>
                <a:latin typeface="Helvetica" pitchFamily="2" charset="0"/>
              </a:rPr>
              <a:t>Lagerumbau mit </a:t>
            </a:r>
            <a:br>
              <a:rPr lang="de-DE" sz="1300" dirty="0">
                <a:effectLst/>
                <a:latin typeface="Helvetica" pitchFamily="2" charset="0"/>
              </a:rPr>
            </a:br>
            <a:r>
              <a:rPr lang="de-DE" sz="1300" dirty="0">
                <a:effectLst/>
                <a:latin typeface="Helvetica" pitchFamily="2" charset="0"/>
              </a:rPr>
              <a:t>erweiterter Lagerkapazität</a:t>
            </a:r>
          </a:p>
        </p:txBody>
      </p:sp>
      <p:cxnSp>
        <p:nvCxnSpPr>
          <p:cNvPr id="116" name="Gerade Verbindung 115">
            <a:extLst>
              <a:ext uri="{FF2B5EF4-FFF2-40B4-BE49-F238E27FC236}">
                <a16:creationId xmlns:a16="http://schemas.microsoft.com/office/drawing/2014/main" id="{56D07888-4AF9-5C50-80D5-59AA0FC4084A}"/>
              </a:ext>
            </a:extLst>
          </p:cNvPr>
          <p:cNvCxnSpPr>
            <a:cxnSpLocks/>
          </p:cNvCxnSpPr>
          <p:nvPr userDrawn="1"/>
        </p:nvCxnSpPr>
        <p:spPr>
          <a:xfrm>
            <a:off x="8667384" y="3083442"/>
            <a:ext cx="0" cy="345557"/>
          </a:xfrm>
          <a:prstGeom prst="line">
            <a:avLst/>
          </a:prstGeom>
          <a:ln w="63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feld 117">
            <a:extLst>
              <a:ext uri="{FF2B5EF4-FFF2-40B4-BE49-F238E27FC236}">
                <a16:creationId xmlns:a16="http://schemas.microsoft.com/office/drawing/2014/main" id="{62960E41-2165-C6C3-F442-E32C8E320189}"/>
              </a:ext>
            </a:extLst>
          </p:cNvPr>
          <p:cNvSpPr txBox="1"/>
          <p:nvPr userDrawn="1"/>
        </p:nvSpPr>
        <p:spPr>
          <a:xfrm>
            <a:off x="7677453" y="1174900"/>
            <a:ext cx="2148697" cy="175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effectLst/>
                <a:latin typeface="Helvetica" pitchFamily="2" charset="0"/>
              </a:rPr>
              <a:t>Angela und Oliver </a:t>
            </a:r>
            <a:r>
              <a:rPr lang="de-DE" sz="1300" dirty="0" err="1">
                <a:effectLst/>
                <a:latin typeface="Helvetica" pitchFamily="2" charset="0"/>
              </a:rPr>
              <a:t>Kleiter</a:t>
            </a:r>
            <a:r>
              <a:rPr lang="de-DE" sz="1300" dirty="0">
                <a:effectLst/>
                <a:latin typeface="Helvetica" pitchFamily="2" charset="0"/>
              </a:rPr>
              <a:t> übernehmen je 25 Prozent als geschäftsführende </a:t>
            </a:r>
            <a:br>
              <a:rPr lang="de-DE" sz="1300" dirty="0">
                <a:effectLst/>
                <a:latin typeface="Helvetica" pitchFamily="2" charset="0"/>
              </a:rPr>
            </a:br>
            <a:r>
              <a:rPr lang="de-DE" sz="1300" dirty="0">
                <a:effectLst/>
                <a:latin typeface="Helvetica" pitchFamily="2" charset="0"/>
              </a:rPr>
              <a:t>Teilhaber; Hartmut </a:t>
            </a:r>
            <a:br>
              <a:rPr lang="de-DE" sz="1300" dirty="0">
                <a:effectLst/>
                <a:latin typeface="Helvetica" pitchFamily="2" charset="0"/>
              </a:rPr>
            </a:br>
            <a:r>
              <a:rPr lang="de-DE" sz="1300" dirty="0" err="1">
                <a:effectLst/>
                <a:latin typeface="Helvetica" pitchFamily="2" charset="0"/>
              </a:rPr>
              <a:t>Kleiter</a:t>
            </a:r>
            <a:r>
              <a:rPr lang="de-DE" sz="1300" dirty="0">
                <a:effectLst/>
                <a:latin typeface="Helvetica" pitchFamily="2" charset="0"/>
              </a:rPr>
              <a:t> behält 50 Prozent, </a:t>
            </a:r>
            <a:br>
              <a:rPr lang="de-DE" sz="1300" dirty="0">
                <a:effectLst/>
                <a:latin typeface="Helvetica" pitchFamily="2" charset="0"/>
              </a:rPr>
            </a:br>
            <a:r>
              <a:rPr lang="de-DE" sz="1300" dirty="0">
                <a:effectLst/>
                <a:latin typeface="Helvetica" pitchFamily="2" charset="0"/>
              </a:rPr>
              <a:t>scheidet aber aus dem </a:t>
            </a:r>
            <a:br>
              <a:rPr lang="de-DE" sz="1300" dirty="0">
                <a:effectLst/>
                <a:latin typeface="Helvetica" pitchFamily="2" charset="0"/>
              </a:rPr>
            </a:br>
            <a:r>
              <a:rPr lang="de-DE" sz="1300" dirty="0">
                <a:effectLst/>
                <a:latin typeface="Helvetica" pitchFamily="2" charset="0"/>
              </a:rPr>
              <a:t>Tagesgeschäft aus. </a:t>
            </a:r>
          </a:p>
        </p:txBody>
      </p:sp>
      <p:cxnSp>
        <p:nvCxnSpPr>
          <p:cNvPr id="119" name="Gerade Verbindung 118">
            <a:extLst>
              <a:ext uri="{FF2B5EF4-FFF2-40B4-BE49-F238E27FC236}">
                <a16:creationId xmlns:a16="http://schemas.microsoft.com/office/drawing/2014/main" id="{AF55582F-6A9D-4ABF-4A6D-DBD0E3C2AF06}"/>
              </a:ext>
            </a:extLst>
          </p:cNvPr>
          <p:cNvCxnSpPr>
            <a:cxnSpLocks/>
          </p:cNvCxnSpPr>
          <p:nvPr userDrawn="1"/>
        </p:nvCxnSpPr>
        <p:spPr>
          <a:xfrm flipV="1">
            <a:off x="9931661" y="3713081"/>
            <a:ext cx="0" cy="359774"/>
          </a:xfrm>
          <a:prstGeom prst="line">
            <a:avLst/>
          </a:prstGeom>
          <a:ln w="63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feld 119">
            <a:extLst>
              <a:ext uri="{FF2B5EF4-FFF2-40B4-BE49-F238E27FC236}">
                <a16:creationId xmlns:a16="http://schemas.microsoft.com/office/drawing/2014/main" id="{C42FD356-7574-11E2-1FA0-99B1DEB80108}"/>
              </a:ext>
            </a:extLst>
          </p:cNvPr>
          <p:cNvSpPr txBox="1"/>
          <p:nvPr userDrawn="1"/>
        </p:nvSpPr>
        <p:spPr>
          <a:xfrm>
            <a:off x="9023094" y="4228064"/>
            <a:ext cx="2148697" cy="10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effectLst/>
                <a:latin typeface="Helvetica" pitchFamily="2" charset="0"/>
              </a:rPr>
              <a:t>Angela und Oliver </a:t>
            </a:r>
            <a:r>
              <a:rPr lang="de-DE" sz="1300" dirty="0" err="1">
                <a:effectLst/>
                <a:latin typeface="Helvetica" pitchFamily="2" charset="0"/>
              </a:rPr>
              <a:t>Kleiter</a:t>
            </a:r>
            <a:r>
              <a:rPr lang="de-DE" sz="1300" dirty="0">
                <a:effectLst/>
                <a:latin typeface="Helvetica" pitchFamily="2" charset="0"/>
              </a:rPr>
              <a:t> übernehmen die Firma mit je 50 Prozent Anteil und Geschäftsführung.</a:t>
            </a:r>
          </a:p>
        </p:txBody>
      </p:sp>
      <p:sp>
        <p:nvSpPr>
          <p:cNvPr id="121" name="Textfeld 120">
            <a:extLst>
              <a:ext uri="{FF2B5EF4-FFF2-40B4-BE49-F238E27FC236}">
                <a16:creationId xmlns:a16="http://schemas.microsoft.com/office/drawing/2014/main" id="{86382CB7-7C19-5D2B-A60C-504911FA15FE}"/>
              </a:ext>
            </a:extLst>
          </p:cNvPr>
          <p:cNvSpPr txBox="1"/>
          <p:nvPr userDrawn="1"/>
        </p:nvSpPr>
        <p:spPr>
          <a:xfrm>
            <a:off x="11016641" y="2342534"/>
            <a:ext cx="1026802" cy="55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effectLst/>
                <a:latin typeface="Helvetica" pitchFamily="2" charset="0"/>
              </a:rPr>
              <a:t>Jahre </a:t>
            </a:r>
          </a:p>
          <a:p>
            <a:pPr>
              <a:lnSpc>
                <a:spcPct val="120000"/>
              </a:lnSpc>
            </a:pPr>
            <a:r>
              <a:rPr lang="de-DE" sz="1300" dirty="0" err="1">
                <a:effectLst/>
                <a:latin typeface="Helvetica" pitchFamily="2" charset="0"/>
              </a:rPr>
              <a:t>micronetics</a:t>
            </a:r>
            <a:endParaRPr lang="de-DE" sz="1300" dirty="0">
              <a:effectLst/>
              <a:latin typeface="Helvetica" pitchFamily="2" charset="0"/>
            </a:endParaRPr>
          </a:p>
        </p:txBody>
      </p:sp>
      <p:cxnSp>
        <p:nvCxnSpPr>
          <p:cNvPr id="123" name="Gerade Verbindung 122">
            <a:extLst>
              <a:ext uri="{FF2B5EF4-FFF2-40B4-BE49-F238E27FC236}">
                <a16:creationId xmlns:a16="http://schemas.microsoft.com/office/drawing/2014/main" id="{1DDBEAF2-D100-7D14-CE9B-267C08040C66}"/>
              </a:ext>
            </a:extLst>
          </p:cNvPr>
          <p:cNvCxnSpPr>
            <a:cxnSpLocks/>
          </p:cNvCxnSpPr>
          <p:nvPr userDrawn="1"/>
        </p:nvCxnSpPr>
        <p:spPr>
          <a:xfrm>
            <a:off x="11258184" y="3083442"/>
            <a:ext cx="0" cy="345557"/>
          </a:xfrm>
          <a:prstGeom prst="line">
            <a:avLst/>
          </a:prstGeom>
          <a:ln w="63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" name="Grafik 124">
            <a:extLst>
              <a:ext uri="{FF2B5EF4-FFF2-40B4-BE49-F238E27FC236}">
                <a16:creationId xmlns:a16="http://schemas.microsoft.com/office/drawing/2014/main" id="{9ED5A658-C146-CAE9-524F-7517BA63782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449605" y="2312736"/>
            <a:ext cx="596066" cy="50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91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9B7C86-6CBB-7CAA-412F-312EC3C7A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6B51E1-9398-36FC-FE36-0EB56CE39B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8BBA033-A30F-A7C5-AE46-0D3F98305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0B47FC5-F52F-B33F-6116-3B9CBA198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2081-76BE-D449-93DB-77D79DEAE6AB}" type="datetimeFigureOut">
              <a:rPr lang="de-DE" smtClean="0"/>
              <a:t>12.08.25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05537F1-71E4-A041-A4D9-5B64CF57B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2673E9E-8974-82D0-12AA-9D6C4DF26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71B8-E600-0D40-B5BE-2C99BA0F0B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9130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1240F9-1CA9-C241-9056-3C02815DF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FABCEB2-38B1-CE4B-3913-1FE4B3485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8CAB790-6CC4-742A-8999-B7F343B9D4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DE98F52-001F-5920-F7BC-EA3B766BF6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ACC3928-7561-78A7-AE56-FC43F0E21F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54CA3E4-EC3F-C318-0246-E1DC303B3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2081-76BE-D449-93DB-77D79DEAE6AB}" type="datetimeFigureOut">
              <a:rPr lang="de-DE" smtClean="0"/>
              <a:t>12.08.25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1FD82BF-66F3-495B-AD15-B7A2AC73E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4894ED4-EDBE-9D5C-DCB6-013423928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71B8-E600-0D40-B5BE-2C99BA0F0B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7150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ADA1ED-0687-3828-79E3-0A8B54FBB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FA67145-5657-74B2-AA15-A1DB62B98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2081-76BE-D449-93DB-77D79DEAE6AB}" type="datetimeFigureOut">
              <a:rPr lang="de-DE" smtClean="0"/>
              <a:t>12.08.25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1EE1A26-5364-EE4E-C270-C63993E8A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F178F8B-1111-03F4-49BB-363A4C3C8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71B8-E600-0D40-B5BE-2C99BA0F0B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8419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90BC0A3-7DDB-E235-DA45-E89EFF60A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2081-76BE-D449-93DB-77D79DEAE6AB}" type="datetimeFigureOut">
              <a:rPr lang="de-DE" smtClean="0"/>
              <a:t>12.08.25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34D80D0-2958-EA65-F6C8-7ECF12C0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B019BBD-D1F5-6800-B59B-808DE8C48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71B8-E600-0D40-B5BE-2C99BA0F0B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4648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hteck 54">
            <a:extLst>
              <a:ext uri="{FF2B5EF4-FFF2-40B4-BE49-F238E27FC236}">
                <a16:creationId xmlns:a16="http://schemas.microsoft.com/office/drawing/2014/main" id="{3249F271-FD62-116A-40E9-E0153E1DA2F5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gradFill flip="none" rotWithShape="1">
            <a:gsLst>
              <a:gs pos="58000">
                <a:schemeClr val="bg1"/>
              </a:gs>
              <a:gs pos="79000">
                <a:schemeClr val="bg1">
                  <a:lumMod val="85000"/>
                </a:schemeClr>
              </a:gs>
              <a:gs pos="20000">
                <a:schemeClr val="bg1">
                  <a:lumMod val="85000"/>
                </a:schemeClr>
              </a:gs>
              <a:gs pos="38000">
                <a:schemeClr val="bg1"/>
              </a:gs>
              <a:gs pos="0">
                <a:schemeClr val="bg1">
                  <a:lumMod val="65000"/>
                </a:schemeClr>
              </a:gs>
              <a:gs pos="96000">
                <a:schemeClr val="bg1">
                  <a:lumMod val="7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76A66A3B-8E91-2410-C028-20888FD05F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641" y="308131"/>
            <a:ext cx="2546728" cy="477512"/>
          </a:xfrm>
          <a:prstGeom prst="rect">
            <a:avLst/>
          </a:prstGeom>
        </p:spPr>
      </p:pic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EFDA240B-2A35-F3AF-23EB-E753999628CF}"/>
              </a:ext>
            </a:extLst>
          </p:cNvPr>
          <p:cNvGrpSpPr/>
          <p:nvPr userDrawn="1"/>
        </p:nvGrpSpPr>
        <p:grpSpPr>
          <a:xfrm>
            <a:off x="11753943" y="308130"/>
            <a:ext cx="607486" cy="865216"/>
            <a:chOff x="11798188" y="308130"/>
            <a:chExt cx="607486" cy="865216"/>
          </a:xfrm>
        </p:grpSpPr>
        <p:sp>
          <p:nvSpPr>
            <p:cNvPr id="50" name="Abgerundetes Rechteck 49">
              <a:extLst>
                <a:ext uri="{FF2B5EF4-FFF2-40B4-BE49-F238E27FC236}">
                  <a16:creationId xmlns:a16="http://schemas.microsoft.com/office/drawing/2014/main" id="{E9AAB002-6E8C-6CA8-3214-A4DE921E1333}"/>
                </a:ext>
              </a:extLst>
            </p:cNvPr>
            <p:cNvSpPr/>
            <p:nvPr userDrawn="1"/>
          </p:nvSpPr>
          <p:spPr>
            <a:xfrm>
              <a:off x="11798188" y="308130"/>
              <a:ext cx="607486" cy="86521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Titel 1">
              <a:extLst>
                <a:ext uri="{FF2B5EF4-FFF2-40B4-BE49-F238E27FC236}">
                  <a16:creationId xmlns:a16="http://schemas.microsoft.com/office/drawing/2014/main" id="{FD01C873-E5D1-1DC1-344D-E3E0813F9267}"/>
                </a:ext>
              </a:extLst>
            </p:cNvPr>
            <p:cNvSpPr txBox="1">
              <a:spLocks/>
            </p:cNvSpPr>
            <p:nvPr userDrawn="1"/>
          </p:nvSpPr>
          <p:spPr>
            <a:xfrm rot="16200000">
              <a:off x="11657341" y="564421"/>
              <a:ext cx="865216" cy="35263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0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de-DE" sz="2400" dirty="0">
                  <a:latin typeface="Helvetica" pitchFamily="2" charset="0"/>
                </a:rPr>
                <a:t>20</a:t>
              </a:r>
              <a:r>
                <a:rPr lang="de-DE" sz="2400" dirty="0">
                  <a:solidFill>
                    <a:srgbClr val="E20102"/>
                  </a:solidFill>
                  <a:latin typeface="Helvetica" pitchFamily="2" charset="0"/>
                </a:rPr>
                <a:t>25</a:t>
              </a:r>
            </a:p>
          </p:txBody>
        </p:sp>
      </p:grpSp>
      <p:sp>
        <p:nvSpPr>
          <p:cNvPr id="52" name="Abgerundetes Rechteck 51">
            <a:extLst>
              <a:ext uri="{FF2B5EF4-FFF2-40B4-BE49-F238E27FC236}">
                <a16:creationId xmlns:a16="http://schemas.microsoft.com/office/drawing/2014/main" id="{545B233A-C09A-8A78-82CC-4C5E30017D40}"/>
              </a:ext>
            </a:extLst>
          </p:cNvPr>
          <p:cNvSpPr/>
          <p:nvPr userDrawn="1"/>
        </p:nvSpPr>
        <p:spPr>
          <a:xfrm>
            <a:off x="5735997" y="3517862"/>
            <a:ext cx="720000" cy="90000"/>
          </a:xfrm>
          <a:prstGeom prst="roundRect">
            <a:avLst>
              <a:gd name="adj" fmla="val 50000"/>
            </a:avLst>
          </a:prstGeom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5493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B2D09B2-CF34-5994-269E-AB174D766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302FD3-35EA-C964-C2ED-F23D0193A2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E2081-76BE-D449-93DB-77D79DEAE6AB}" type="datetimeFigureOut">
              <a:rPr lang="de-DE" smtClean="0"/>
              <a:t>12.08.25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8FA4D5-F483-C4AF-C554-6CC2EB1BC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B3FE9F-7AAB-4013-DEF8-D50D6EC79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F71B8-E600-0D40-B5BE-2C99BA0F0B2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E60911C-D9B7-8C6B-C910-8EF572DB9D93}"/>
              </a:ext>
            </a:extLst>
          </p:cNvPr>
          <p:cNvSpPr/>
          <p:nvPr userDrawn="1"/>
        </p:nvSpPr>
        <p:spPr>
          <a:xfrm>
            <a:off x="0" y="501706"/>
            <a:ext cx="12191905" cy="6356294"/>
          </a:xfrm>
          <a:prstGeom prst="rect">
            <a:avLst/>
          </a:prstGeom>
          <a:gradFill flip="none" rotWithShape="1">
            <a:gsLst>
              <a:gs pos="58000">
                <a:schemeClr val="bg1">
                  <a:lumMod val="95000"/>
                </a:schemeClr>
              </a:gs>
              <a:gs pos="79000">
                <a:schemeClr val="bg1">
                  <a:lumMod val="85000"/>
                </a:schemeClr>
              </a:gs>
              <a:gs pos="20000">
                <a:schemeClr val="bg1">
                  <a:lumMod val="85000"/>
                </a:schemeClr>
              </a:gs>
              <a:gs pos="38000">
                <a:schemeClr val="bg1">
                  <a:lumMod val="95000"/>
                </a:schemeClr>
              </a:gs>
              <a:gs pos="0">
                <a:schemeClr val="bg1">
                  <a:lumMod val="65000"/>
                </a:schemeClr>
              </a:gs>
              <a:gs pos="96000">
                <a:schemeClr val="bg1">
                  <a:lumMod val="7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6CF0053-BB1F-BFE9-7D50-41281DF5582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47065" y="89078"/>
            <a:ext cx="1795212" cy="33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1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5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4160623-0D38-0F8E-CFB4-ABE93DB22006}"/>
              </a:ext>
            </a:extLst>
          </p:cNvPr>
          <p:cNvSpPr txBox="1">
            <a:spLocks/>
          </p:cNvSpPr>
          <p:nvPr/>
        </p:nvSpPr>
        <p:spPr>
          <a:xfrm>
            <a:off x="1524000" y="1789356"/>
            <a:ext cx="9144000" cy="138144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>
                <a:latin typeface="Helvetica" pitchFamily="2" charset="0"/>
              </a:rPr>
              <a:t>Ihr Distributor für </a:t>
            </a:r>
            <a:br>
              <a:rPr lang="de-DE" dirty="0">
                <a:latin typeface="Helvetica" pitchFamily="2" charset="0"/>
              </a:rPr>
            </a:br>
            <a:r>
              <a:rPr lang="de-DE" dirty="0">
                <a:latin typeface="Helvetica" pitchFamily="2" charset="0"/>
              </a:rPr>
              <a:t>elektronische Bauelemente</a:t>
            </a: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BC0946E6-6CD4-74FD-C967-ABEAB6EA9527}"/>
              </a:ext>
            </a:extLst>
          </p:cNvPr>
          <p:cNvGrpSpPr/>
          <p:nvPr/>
        </p:nvGrpSpPr>
        <p:grpSpPr>
          <a:xfrm>
            <a:off x="2251229" y="4222297"/>
            <a:ext cx="2097768" cy="2097768"/>
            <a:chOff x="2251229" y="4222297"/>
            <a:chExt cx="2097768" cy="2097768"/>
          </a:xfrm>
        </p:grpSpPr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F865F291-0C0C-6D82-5951-05353D174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51229" y="4222297"/>
              <a:ext cx="2097768" cy="2097768"/>
            </a:xfrm>
            <a:prstGeom prst="rect">
              <a:avLst/>
            </a:prstGeom>
          </p:spPr>
        </p:pic>
        <p:sp>
          <p:nvSpPr>
            <p:cNvPr id="23" name="Abgerundetes Rechteck 22">
              <a:extLst>
                <a:ext uri="{FF2B5EF4-FFF2-40B4-BE49-F238E27FC236}">
                  <a16:creationId xmlns:a16="http://schemas.microsoft.com/office/drawing/2014/main" id="{1588AD7B-AA0B-6C3D-DC29-370E9918035A}"/>
                </a:ext>
              </a:extLst>
            </p:cNvPr>
            <p:cNvSpPr/>
            <p:nvPr/>
          </p:nvSpPr>
          <p:spPr>
            <a:xfrm>
              <a:off x="2991205" y="5096079"/>
              <a:ext cx="674715" cy="2187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4925" cap="rnd">
              <a:noFill/>
              <a:round/>
            </a:ln>
            <a:effectLst>
              <a:softEdge rad="0"/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70F67EDE-0BAC-F2B1-EAE0-597A48CC39F0}"/>
                </a:ext>
              </a:extLst>
            </p:cNvPr>
            <p:cNvSpPr txBox="1"/>
            <p:nvPr/>
          </p:nvSpPr>
          <p:spPr>
            <a:xfrm>
              <a:off x="2991205" y="5064044"/>
              <a:ext cx="67471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200" b="1" dirty="0">
                  <a:effectLst/>
                  <a:latin typeface=""/>
                </a:rPr>
                <a:t>Aktive</a:t>
              </a:r>
              <a:endParaRPr lang="de-DE" sz="1200" b="1" dirty="0">
                <a:latin typeface=""/>
              </a:endParaRPr>
            </a:p>
          </p:txBody>
        </p:sp>
        <p:sp>
          <p:nvSpPr>
            <p:cNvPr id="25" name="Abgerundetes Rechteck 24">
              <a:extLst>
                <a:ext uri="{FF2B5EF4-FFF2-40B4-BE49-F238E27FC236}">
                  <a16:creationId xmlns:a16="http://schemas.microsoft.com/office/drawing/2014/main" id="{3301D316-7334-BEF3-040E-A165CA9B0DBB}"/>
                </a:ext>
              </a:extLst>
            </p:cNvPr>
            <p:cNvSpPr/>
            <p:nvPr/>
          </p:nvSpPr>
          <p:spPr>
            <a:xfrm>
              <a:off x="2755719" y="5399378"/>
              <a:ext cx="1145686" cy="2187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4925" cap="rnd">
              <a:noFill/>
              <a:round/>
            </a:ln>
            <a:effectLst>
              <a:softEdge rad="0"/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CA0A2C1-1E81-0E34-C803-90B9972D7E2F}"/>
                </a:ext>
              </a:extLst>
            </p:cNvPr>
            <p:cNvSpPr txBox="1"/>
            <p:nvPr/>
          </p:nvSpPr>
          <p:spPr>
            <a:xfrm>
              <a:off x="2769035" y="5367421"/>
              <a:ext cx="114568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200" b="1" dirty="0">
                  <a:effectLst/>
                  <a:latin typeface=""/>
                </a:rPr>
                <a:t>Bauelemente</a:t>
              </a:r>
              <a:endParaRPr lang="de-DE" sz="1200" b="1" dirty="0">
                <a:latin typeface=""/>
              </a:endParaRPr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834A358B-34CD-6655-BAD0-5DACDF663D42}"/>
              </a:ext>
            </a:extLst>
          </p:cNvPr>
          <p:cNvGrpSpPr/>
          <p:nvPr/>
        </p:nvGrpSpPr>
        <p:grpSpPr>
          <a:xfrm>
            <a:off x="5047115" y="4222297"/>
            <a:ext cx="2097768" cy="2097768"/>
            <a:chOff x="5047115" y="4222297"/>
            <a:chExt cx="2097768" cy="2097768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BCD16888-FDB4-53CC-C126-9ED6F697E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47115" y="4222297"/>
              <a:ext cx="2097768" cy="2097768"/>
            </a:xfrm>
            <a:prstGeom prst="rect">
              <a:avLst/>
            </a:prstGeom>
          </p:spPr>
        </p:pic>
        <p:sp>
          <p:nvSpPr>
            <p:cNvPr id="27" name="Abgerundetes Rechteck 26">
              <a:extLst>
                <a:ext uri="{FF2B5EF4-FFF2-40B4-BE49-F238E27FC236}">
                  <a16:creationId xmlns:a16="http://schemas.microsoft.com/office/drawing/2014/main" id="{0BB71405-1419-15C7-F5EE-76330F232E51}"/>
                </a:ext>
              </a:extLst>
            </p:cNvPr>
            <p:cNvSpPr/>
            <p:nvPr/>
          </p:nvSpPr>
          <p:spPr>
            <a:xfrm>
              <a:off x="5702986" y="5098647"/>
              <a:ext cx="786023" cy="2187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4925" cap="rnd">
              <a:noFill/>
              <a:round/>
            </a:ln>
            <a:effectLst>
              <a:softEdge rad="0"/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B4FC8883-9403-2741-1F7E-7F66E779AAE2}"/>
                </a:ext>
              </a:extLst>
            </p:cNvPr>
            <p:cNvSpPr txBox="1"/>
            <p:nvPr/>
          </p:nvSpPr>
          <p:spPr>
            <a:xfrm>
              <a:off x="5702986" y="5063443"/>
              <a:ext cx="78602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200" b="1" dirty="0">
                  <a:effectLst/>
                  <a:latin typeface=""/>
                </a:rPr>
                <a:t>Passive</a:t>
              </a:r>
              <a:endParaRPr lang="de-DE" sz="1200" b="1" dirty="0">
                <a:latin typeface=""/>
              </a:endParaRPr>
            </a:p>
          </p:txBody>
        </p:sp>
        <p:sp>
          <p:nvSpPr>
            <p:cNvPr id="29" name="Abgerundetes Rechteck 28">
              <a:extLst>
                <a:ext uri="{FF2B5EF4-FFF2-40B4-BE49-F238E27FC236}">
                  <a16:creationId xmlns:a16="http://schemas.microsoft.com/office/drawing/2014/main" id="{5E4ADC78-3CD7-D532-ACA5-F2576163A8CD}"/>
                </a:ext>
              </a:extLst>
            </p:cNvPr>
            <p:cNvSpPr/>
            <p:nvPr/>
          </p:nvSpPr>
          <p:spPr>
            <a:xfrm>
              <a:off x="5523155" y="5398269"/>
              <a:ext cx="1145686" cy="2187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4925" cap="rnd">
              <a:noFill/>
              <a:round/>
            </a:ln>
            <a:effectLst>
              <a:softEdge rad="0"/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253CECF6-70F2-B0C5-86A7-98B9C972C2B2}"/>
                </a:ext>
              </a:extLst>
            </p:cNvPr>
            <p:cNvSpPr txBox="1"/>
            <p:nvPr/>
          </p:nvSpPr>
          <p:spPr>
            <a:xfrm>
              <a:off x="5503522" y="5361167"/>
              <a:ext cx="120698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200" b="1" dirty="0">
                  <a:effectLst/>
                  <a:latin typeface=""/>
                </a:rPr>
                <a:t>Bauelemente</a:t>
              </a:r>
              <a:endParaRPr lang="de-DE" sz="1200" b="1" dirty="0">
                <a:latin typeface=""/>
              </a:endParaRPr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03E07278-7302-A3DF-9E47-D90621123B13}"/>
              </a:ext>
            </a:extLst>
          </p:cNvPr>
          <p:cNvGrpSpPr/>
          <p:nvPr/>
        </p:nvGrpSpPr>
        <p:grpSpPr>
          <a:xfrm>
            <a:off x="7755947" y="4222297"/>
            <a:ext cx="2097768" cy="2097768"/>
            <a:chOff x="7755947" y="4222297"/>
            <a:chExt cx="2097768" cy="2097768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9D44FB8E-4C49-3429-0052-AB66993B5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55947" y="4222297"/>
              <a:ext cx="2097768" cy="2097768"/>
            </a:xfrm>
            <a:prstGeom prst="rect">
              <a:avLst/>
            </a:prstGeom>
          </p:spPr>
        </p:pic>
        <p:sp>
          <p:nvSpPr>
            <p:cNvPr id="31" name="Abgerundetes Rechteck 30">
              <a:extLst>
                <a:ext uri="{FF2B5EF4-FFF2-40B4-BE49-F238E27FC236}">
                  <a16:creationId xmlns:a16="http://schemas.microsoft.com/office/drawing/2014/main" id="{833330E3-39EE-E8F1-9067-C7F2B3DBBE6F}"/>
                </a:ext>
              </a:extLst>
            </p:cNvPr>
            <p:cNvSpPr/>
            <p:nvPr/>
          </p:nvSpPr>
          <p:spPr>
            <a:xfrm>
              <a:off x="7949486" y="5098647"/>
              <a:ext cx="1710689" cy="2187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4925" cap="rnd">
              <a:noFill/>
              <a:round/>
            </a:ln>
            <a:effectLst>
              <a:softEdge rad="0"/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2F9772BE-9B64-7AA8-5D8A-29C08C63489F}"/>
                </a:ext>
              </a:extLst>
            </p:cNvPr>
            <p:cNvSpPr txBox="1"/>
            <p:nvPr/>
          </p:nvSpPr>
          <p:spPr>
            <a:xfrm>
              <a:off x="7970654" y="5062455"/>
              <a:ext cx="167505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200" b="1" dirty="0">
                  <a:effectLst/>
                  <a:latin typeface=""/>
                </a:rPr>
                <a:t>Elektromechanische</a:t>
              </a:r>
              <a:endParaRPr lang="de-DE" sz="1200" b="1" dirty="0">
                <a:latin typeface=""/>
              </a:endParaRPr>
            </a:p>
          </p:txBody>
        </p:sp>
        <p:sp>
          <p:nvSpPr>
            <p:cNvPr id="33" name="Abgerundetes Rechteck 32">
              <a:extLst>
                <a:ext uri="{FF2B5EF4-FFF2-40B4-BE49-F238E27FC236}">
                  <a16:creationId xmlns:a16="http://schemas.microsoft.com/office/drawing/2014/main" id="{60BF144B-94A4-BC47-9FA5-A84E465DDB6B}"/>
                </a:ext>
              </a:extLst>
            </p:cNvPr>
            <p:cNvSpPr/>
            <p:nvPr/>
          </p:nvSpPr>
          <p:spPr>
            <a:xfrm>
              <a:off x="8259947" y="5398269"/>
              <a:ext cx="1145686" cy="2187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4925" cap="rnd">
              <a:noFill/>
              <a:round/>
            </a:ln>
            <a:effectLst>
              <a:softEdge rad="0"/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ED2308DF-902B-C600-30AC-F0565ACD88B4}"/>
                </a:ext>
              </a:extLst>
            </p:cNvPr>
            <p:cNvSpPr txBox="1"/>
            <p:nvPr/>
          </p:nvSpPr>
          <p:spPr>
            <a:xfrm>
              <a:off x="8229299" y="5367421"/>
              <a:ext cx="120698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200" b="1" dirty="0">
                  <a:effectLst/>
                  <a:latin typeface=""/>
                </a:rPr>
                <a:t>Bauelemente</a:t>
              </a:r>
              <a:endParaRPr lang="de-DE" sz="1200" b="1" dirty="0">
                <a:latin typeface="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833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B33A3921-7464-128E-C94D-77DF0DFF1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435" y="2144770"/>
            <a:ext cx="5337760" cy="3002490"/>
          </a:xfrm>
          <a:prstGeom prst="roundRect">
            <a:avLst>
              <a:gd name="adj" fmla="val 589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8F25D7B9-9441-55E8-BAB1-DAFAFD1C458E}"/>
              </a:ext>
            </a:extLst>
          </p:cNvPr>
          <p:cNvSpPr/>
          <p:nvPr/>
        </p:nvSpPr>
        <p:spPr>
          <a:xfrm>
            <a:off x="1332000" y="1188000"/>
            <a:ext cx="409711" cy="45719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C7E44998-B268-C674-052F-57ABF57066BB}"/>
              </a:ext>
            </a:extLst>
          </p:cNvPr>
          <p:cNvSpPr txBox="1">
            <a:spLocks/>
          </p:cNvSpPr>
          <p:nvPr/>
        </p:nvSpPr>
        <p:spPr>
          <a:xfrm>
            <a:off x="1289767" y="1337561"/>
            <a:ext cx="6352692" cy="4370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r>
              <a:rPr lang="de-DE" dirty="0">
                <a:effectLst/>
                <a:latin typeface="Helvetica" pitchFamily="2" charset="0"/>
              </a:rPr>
              <a:t>Unser ergänzendes Leistungsportfolio</a:t>
            </a:r>
          </a:p>
        </p:txBody>
      </p:sp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F5C71323-D7DB-4855-2AED-26DFA4436EC5}"/>
              </a:ext>
            </a:extLst>
          </p:cNvPr>
          <p:cNvGrpSpPr/>
          <p:nvPr/>
        </p:nvGrpSpPr>
        <p:grpSpPr>
          <a:xfrm>
            <a:off x="5222389" y="3276000"/>
            <a:ext cx="5921583" cy="2713134"/>
            <a:chOff x="5222389" y="3276000"/>
            <a:chExt cx="5921583" cy="2713134"/>
          </a:xfrm>
        </p:grpSpPr>
        <p:sp>
          <p:nvSpPr>
            <p:cNvPr id="5" name="Abgerundetes Rechteck 4">
              <a:extLst>
                <a:ext uri="{FF2B5EF4-FFF2-40B4-BE49-F238E27FC236}">
                  <a16:creationId xmlns:a16="http://schemas.microsoft.com/office/drawing/2014/main" id="{06A82736-945C-2046-42D5-883953ECD012}"/>
                </a:ext>
              </a:extLst>
            </p:cNvPr>
            <p:cNvSpPr/>
            <p:nvPr/>
          </p:nvSpPr>
          <p:spPr>
            <a:xfrm>
              <a:off x="5222389" y="3276000"/>
              <a:ext cx="5420627" cy="2713134"/>
            </a:xfrm>
            <a:prstGeom prst="roundRect">
              <a:avLst>
                <a:gd name="adj" fmla="val 51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Titel 1">
              <a:extLst>
                <a:ext uri="{FF2B5EF4-FFF2-40B4-BE49-F238E27FC236}">
                  <a16:creationId xmlns:a16="http://schemas.microsoft.com/office/drawing/2014/main" id="{89B2DE90-D288-7DA5-57F6-974029496B90}"/>
                </a:ext>
              </a:extLst>
            </p:cNvPr>
            <p:cNvSpPr txBox="1">
              <a:spLocks/>
            </p:cNvSpPr>
            <p:nvPr/>
          </p:nvSpPr>
          <p:spPr>
            <a:xfrm>
              <a:off x="5443200" y="3542400"/>
              <a:ext cx="5700772" cy="343174"/>
            </a:xfrm>
            <a:prstGeom prst="rect">
              <a:avLst/>
            </a:prstGeom>
          </p:spPr>
          <p:txBody>
            <a:bodyPr tIns="468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600" kern="1200">
                  <a:solidFill>
                    <a:schemeClr val="tx1"/>
                  </a:solidFill>
                  <a:latin typeface=""/>
                  <a:ea typeface="+mj-ea"/>
                  <a:cs typeface="+mj-cs"/>
                </a:defRPr>
              </a:lvl1pPr>
            </a:lstStyle>
            <a:p>
              <a:r>
                <a:rPr lang="de-DE" sz="1800" dirty="0">
                  <a:effectLst/>
                  <a:latin typeface="Helvetica" pitchFamily="2" charset="0"/>
                </a:rPr>
                <a:t>Lieferservice: der Weg der Ware zu Ihnen</a:t>
              </a:r>
            </a:p>
          </p:txBody>
        </p:sp>
        <p:sp>
          <p:nvSpPr>
            <p:cNvPr id="7" name="Titel 1">
              <a:extLst>
                <a:ext uri="{FF2B5EF4-FFF2-40B4-BE49-F238E27FC236}">
                  <a16:creationId xmlns:a16="http://schemas.microsoft.com/office/drawing/2014/main" id="{8C701822-7F35-81DD-C3B5-D510F367C043}"/>
                </a:ext>
              </a:extLst>
            </p:cNvPr>
            <p:cNvSpPr txBox="1">
              <a:spLocks/>
            </p:cNvSpPr>
            <p:nvPr/>
          </p:nvSpPr>
          <p:spPr>
            <a:xfrm>
              <a:off x="5442440" y="3988800"/>
              <a:ext cx="4950506" cy="171969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600" kern="1200">
                  <a:solidFill>
                    <a:schemeClr val="tx1"/>
                  </a:solidFill>
                  <a:latin typeface=""/>
                  <a:ea typeface="+mj-ea"/>
                  <a:cs typeface="+mj-cs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Wir liefern Ihnen Ihre elektronischen Bauteile bei Verfügbarkeit direkt nach Bestelleingang, zu einem gewünschten Liefertermin, in Ihr Konsignationslager oder im Kanban-System „just-in-time“. Ob kleine Lieferungen oder große und sperrige Bauteile oder Baugruppen. Kompetente Paketdienste und Speditionen sorgen dafür, dass Ihre Produkte schnell und zuverlässig bei Ihnen ankommen</a:t>
              </a:r>
            </a:p>
          </p:txBody>
        </p:sp>
      </p:grpSp>
      <p:pic>
        <p:nvPicPr>
          <p:cNvPr id="49" name="Grafik 48">
            <a:extLst>
              <a:ext uri="{FF2B5EF4-FFF2-40B4-BE49-F238E27FC236}">
                <a16:creationId xmlns:a16="http://schemas.microsoft.com/office/drawing/2014/main" id="{EF1DC070-911B-F2B8-945A-D0F5AB61C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267" y="768288"/>
            <a:ext cx="1860472" cy="1860472"/>
          </a:xfrm>
          <a:prstGeom prst="rect">
            <a:avLst/>
          </a:prstGeom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A60F4FC2-9FC4-33FE-A87C-0B8D6B512646}"/>
              </a:ext>
            </a:extLst>
          </p:cNvPr>
          <p:cNvSpPr/>
          <p:nvPr/>
        </p:nvSpPr>
        <p:spPr>
          <a:xfrm>
            <a:off x="11849725" y="4362309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E79BDB1-6718-769C-D732-69ADD966837B}"/>
              </a:ext>
            </a:extLst>
          </p:cNvPr>
          <p:cNvSpPr/>
          <p:nvPr/>
        </p:nvSpPr>
        <p:spPr>
          <a:xfrm>
            <a:off x="11849725" y="4604466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ADA13F9-86B1-D387-E2F6-15A4E8BE0AAA}"/>
              </a:ext>
            </a:extLst>
          </p:cNvPr>
          <p:cNvSpPr/>
          <p:nvPr/>
        </p:nvSpPr>
        <p:spPr>
          <a:xfrm>
            <a:off x="11849725" y="4856908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B5F698E-0F45-655C-B2AA-27FEBC40A21C}"/>
              </a:ext>
            </a:extLst>
          </p:cNvPr>
          <p:cNvSpPr/>
          <p:nvPr/>
        </p:nvSpPr>
        <p:spPr>
          <a:xfrm>
            <a:off x="11849725" y="5098130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6CE0752-66BF-FD6E-BCAC-6FC983B928F7}"/>
              </a:ext>
            </a:extLst>
          </p:cNvPr>
          <p:cNvSpPr/>
          <p:nvPr/>
        </p:nvSpPr>
        <p:spPr>
          <a:xfrm>
            <a:off x="11849725" y="5333743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A83AF95-62E6-1980-913B-39EC9CB98844}"/>
              </a:ext>
            </a:extLst>
          </p:cNvPr>
          <p:cNvSpPr/>
          <p:nvPr/>
        </p:nvSpPr>
        <p:spPr>
          <a:xfrm>
            <a:off x="11849725" y="5574965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42F3D1B-5193-1F40-33AA-E3D9DF04EA27}"/>
              </a:ext>
            </a:extLst>
          </p:cNvPr>
          <p:cNvSpPr/>
          <p:nvPr/>
        </p:nvSpPr>
        <p:spPr>
          <a:xfrm>
            <a:off x="11849725" y="5804968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3DD244E7-8BAF-7768-52CE-8F767BF74EE1}"/>
              </a:ext>
            </a:extLst>
          </p:cNvPr>
          <p:cNvSpPr/>
          <p:nvPr/>
        </p:nvSpPr>
        <p:spPr>
          <a:xfrm>
            <a:off x="11849725" y="6040580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6E01052-CD50-152D-8082-86F998CCAE54}"/>
              </a:ext>
            </a:extLst>
          </p:cNvPr>
          <p:cNvSpPr/>
          <p:nvPr/>
        </p:nvSpPr>
        <p:spPr>
          <a:xfrm>
            <a:off x="11849725" y="6270582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F83C710-C3B5-A54A-3805-9762EBC3BB2A}"/>
              </a:ext>
            </a:extLst>
          </p:cNvPr>
          <p:cNvSpPr/>
          <p:nvPr/>
        </p:nvSpPr>
        <p:spPr>
          <a:xfrm>
            <a:off x="11849725" y="6511804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Titel 1">
            <a:extLst>
              <a:ext uri="{FF2B5EF4-FFF2-40B4-BE49-F238E27FC236}">
                <a16:creationId xmlns:a16="http://schemas.microsoft.com/office/drawing/2014/main" id="{9F657FF0-2381-06A1-341A-9CCF96E3F778}"/>
              </a:ext>
            </a:extLst>
          </p:cNvPr>
          <p:cNvSpPr txBox="1">
            <a:spLocks/>
          </p:cNvSpPr>
          <p:nvPr/>
        </p:nvSpPr>
        <p:spPr>
          <a:xfrm>
            <a:off x="11766725" y="4572251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02</a:t>
            </a:r>
          </a:p>
        </p:txBody>
      </p:sp>
      <p:sp>
        <p:nvSpPr>
          <p:cNvPr id="63" name="Titel 1">
            <a:extLst>
              <a:ext uri="{FF2B5EF4-FFF2-40B4-BE49-F238E27FC236}">
                <a16:creationId xmlns:a16="http://schemas.microsoft.com/office/drawing/2014/main" id="{5F05038D-5393-2710-CE8C-45EEB2D1C674}"/>
              </a:ext>
            </a:extLst>
          </p:cNvPr>
          <p:cNvSpPr txBox="1">
            <a:spLocks/>
          </p:cNvSpPr>
          <p:nvPr/>
        </p:nvSpPr>
        <p:spPr>
          <a:xfrm>
            <a:off x="11766725" y="4821294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03</a:t>
            </a:r>
          </a:p>
        </p:txBody>
      </p:sp>
      <p:sp>
        <p:nvSpPr>
          <p:cNvPr id="64" name="Titel 1">
            <a:extLst>
              <a:ext uri="{FF2B5EF4-FFF2-40B4-BE49-F238E27FC236}">
                <a16:creationId xmlns:a16="http://schemas.microsoft.com/office/drawing/2014/main" id="{C31959BB-BD15-011D-63EE-68C63DA6BCFB}"/>
              </a:ext>
            </a:extLst>
          </p:cNvPr>
          <p:cNvSpPr txBox="1">
            <a:spLocks/>
          </p:cNvSpPr>
          <p:nvPr/>
        </p:nvSpPr>
        <p:spPr>
          <a:xfrm>
            <a:off x="11766725" y="506622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04</a:t>
            </a:r>
          </a:p>
        </p:txBody>
      </p:sp>
      <p:sp>
        <p:nvSpPr>
          <p:cNvPr id="65" name="Titel 1">
            <a:extLst>
              <a:ext uri="{FF2B5EF4-FFF2-40B4-BE49-F238E27FC236}">
                <a16:creationId xmlns:a16="http://schemas.microsoft.com/office/drawing/2014/main" id="{2E22BDE5-94ED-4B7E-C4F6-C6087BBC57D9}"/>
              </a:ext>
            </a:extLst>
          </p:cNvPr>
          <p:cNvSpPr txBox="1">
            <a:spLocks/>
          </p:cNvSpPr>
          <p:nvPr/>
        </p:nvSpPr>
        <p:spPr>
          <a:xfrm>
            <a:off x="11767279" y="432827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01</a:t>
            </a:r>
          </a:p>
        </p:txBody>
      </p:sp>
      <p:sp>
        <p:nvSpPr>
          <p:cNvPr id="66" name="Titel 1">
            <a:extLst>
              <a:ext uri="{FF2B5EF4-FFF2-40B4-BE49-F238E27FC236}">
                <a16:creationId xmlns:a16="http://schemas.microsoft.com/office/drawing/2014/main" id="{42203194-EA76-B5B8-167A-811FA36DAA9F}"/>
              </a:ext>
            </a:extLst>
          </p:cNvPr>
          <p:cNvSpPr txBox="1">
            <a:spLocks/>
          </p:cNvSpPr>
          <p:nvPr/>
        </p:nvSpPr>
        <p:spPr>
          <a:xfrm>
            <a:off x="11766725" y="5301002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05</a:t>
            </a:r>
          </a:p>
        </p:txBody>
      </p:sp>
      <p:sp>
        <p:nvSpPr>
          <p:cNvPr id="67" name="Titel 1">
            <a:extLst>
              <a:ext uri="{FF2B5EF4-FFF2-40B4-BE49-F238E27FC236}">
                <a16:creationId xmlns:a16="http://schemas.microsoft.com/office/drawing/2014/main" id="{07AAD53A-9372-30F0-63DE-609C7553DE07}"/>
              </a:ext>
            </a:extLst>
          </p:cNvPr>
          <p:cNvSpPr txBox="1">
            <a:spLocks/>
          </p:cNvSpPr>
          <p:nvPr/>
        </p:nvSpPr>
        <p:spPr>
          <a:xfrm>
            <a:off x="11766725" y="5543227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06</a:t>
            </a:r>
          </a:p>
        </p:txBody>
      </p:sp>
      <p:sp>
        <p:nvSpPr>
          <p:cNvPr id="68" name="Titel 1">
            <a:extLst>
              <a:ext uri="{FF2B5EF4-FFF2-40B4-BE49-F238E27FC236}">
                <a16:creationId xmlns:a16="http://schemas.microsoft.com/office/drawing/2014/main" id="{7EEE0864-AF40-6001-0430-15FD41A5C67C}"/>
              </a:ext>
            </a:extLst>
          </p:cNvPr>
          <p:cNvSpPr txBox="1">
            <a:spLocks/>
          </p:cNvSpPr>
          <p:nvPr/>
        </p:nvSpPr>
        <p:spPr>
          <a:xfrm>
            <a:off x="11766725" y="5775702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07</a:t>
            </a:r>
          </a:p>
        </p:txBody>
      </p:sp>
      <p:sp>
        <p:nvSpPr>
          <p:cNvPr id="69" name="Titel 1">
            <a:extLst>
              <a:ext uri="{FF2B5EF4-FFF2-40B4-BE49-F238E27FC236}">
                <a16:creationId xmlns:a16="http://schemas.microsoft.com/office/drawing/2014/main" id="{8D05C489-8F38-8748-7673-F08A45BA0172}"/>
              </a:ext>
            </a:extLst>
          </p:cNvPr>
          <p:cNvSpPr txBox="1">
            <a:spLocks/>
          </p:cNvSpPr>
          <p:nvPr/>
        </p:nvSpPr>
        <p:spPr>
          <a:xfrm>
            <a:off x="11766725" y="600743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08</a:t>
            </a:r>
          </a:p>
        </p:txBody>
      </p:sp>
      <p:sp>
        <p:nvSpPr>
          <p:cNvPr id="70" name="Titel 1">
            <a:extLst>
              <a:ext uri="{FF2B5EF4-FFF2-40B4-BE49-F238E27FC236}">
                <a16:creationId xmlns:a16="http://schemas.microsoft.com/office/drawing/2014/main" id="{3475DAC2-A22F-DB98-3763-AD1309718C77}"/>
              </a:ext>
            </a:extLst>
          </p:cNvPr>
          <p:cNvSpPr txBox="1">
            <a:spLocks/>
          </p:cNvSpPr>
          <p:nvPr/>
        </p:nvSpPr>
        <p:spPr>
          <a:xfrm>
            <a:off x="11766725" y="624503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09</a:t>
            </a:r>
          </a:p>
        </p:txBody>
      </p:sp>
    </p:spTree>
    <p:extLst>
      <p:ext uri="{BB962C8B-B14F-4D97-AF65-F5344CB8AC3E}">
        <p14:creationId xmlns:p14="http://schemas.microsoft.com/office/powerpoint/2010/main" val="287087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DAD6C07-93EC-49E5-88AB-1327DE3EB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435" y="2144771"/>
            <a:ext cx="5337760" cy="3002489"/>
          </a:xfrm>
          <a:prstGeom prst="roundRect">
            <a:avLst>
              <a:gd name="adj" fmla="val 621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8F25D7B9-9441-55E8-BAB1-DAFAFD1C458E}"/>
              </a:ext>
            </a:extLst>
          </p:cNvPr>
          <p:cNvSpPr/>
          <p:nvPr/>
        </p:nvSpPr>
        <p:spPr>
          <a:xfrm>
            <a:off x="1332000" y="1188000"/>
            <a:ext cx="409711" cy="45719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C7E44998-B268-C674-052F-57ABF57066BB}"/>
              </a:ext>
            </a:extLst>
          </p:cNvPr>
          <p:cNvSpPr txBox="1">
            <a:spLocks/>
          </p:cNvSpPr>
          <p:nvPr/>
        </p:nvSpPr>
        <p:spPr>
          <a:xfrm>
            <a:off x="1289767" y="1337561"/>
            <a:ext cx="6352692" cy="4370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r>
              <a:rPr lang="de-DE" dirty="0">
                <a:effectLst/>
                <a:latin typeface="Helvetica" pitchFamily="2" charset="0"/>
              </a:rPr>
              <a:t>Ihr Mehrwert beim Lieferservice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D28A126B-7F4D-DDA3-ABFC-3F465A6AC634}"/>
              </a:ext>
            </a:extLst>
          </p:cNvPr>
          <p:cNvGrpSpPr/>
          <p:nvPr/>
        </p:nvGrpSpPr>
        <p:grpSpPr>
          <a:xfrm>
            <a:off x="5222389" y="3275860"/>
            <a:ext cx="6025873" cy="2733169"/>
            <a:chOff x="5222389" y="3275860"/>
            <a:chExt cx="6025873" cy="2733169"/>
          </a:xfrm>
        </p:grpSpPr>
        <p:sp>
          <p:nvSpPr>
            <p:cNvPr id="5" name="Abgerundetes Rechteck 4">
              <a:extLst>
                <a:ext uri="{FF2B5EF4-FFF2-40B4-BE49-F238E27FC236}">
                  <a16:creationId xmlns:a16="http://schemas.microsoft.com/office/drawing/2014/main" id="{06A82736-945C-2046-42D5-883953ECD012}"/>
                </a:ext>
              </a:extLst>
            </p:cNvPr>
            <p:cNvSpPr/>
            <p:nvPr/>
          </p:nvSpPr>
          <p:spPr>
            <a:xfrm>
              <a:off x="5222389" y="3275860"/>
              <a:ext cx="5420627" cy="2733169"/>
            </a:xfrm>
            <a:prstGeom prst="roundRect">
              <a:avLst>
                <a:gd name="adj" fmla="val 51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Titel 1">
              <a:extLst>
                <a:ext uri="{FF2B5EF4-FFF2-40B4-BE49-F238E27FC236}">
                  <a16:creationId xmlns:a16="http://schemas.microsoft.com/office/drawing/2014/main" id="{89B2DE90-D288-7DA5-57F6-974029496B90}"/>
                </a:ext>
              </a:extLst>
            </p:cNvPr>
            <p:cNvSpPr txBox="1">
              <a:spLocks/>
            </p:cNvSpPr>
            <p:nvPr/>
          </p:nvSpPr>
          <p:spPr>
            <a:xfrm>
              <a:off x="5443200" y="3542400"/>
              <a:ext cx="5805062" cy="343174"/>
            </a:xfrm>
            <a:prstGeom prst="rect">
              <a:avLst/>
            </a:prstGeom>
          </p:spPr>
          <p:txBody>
            <a:bodyPr tIns="468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600" kern="1200">
                  <a:solidFill>
                    <a:schemeClr val="tx1"/>
                  </a:solidFill>
                  <a:latin typeface=""/>
                  <a:ea typeface="+mj-ea"/>
                  <a:cs typeface="+mj-cs"/>
                </a:defRPr>
              </a:lvl1pPr>
            </a:lstStyle>
            <a:p>
              <a:r>
                <a:rPr lang="de-DE" sz="1800" dirty="0">
                  <a:effectLst/>
                  <a:latin typeface="Helvetica" pitchFamily="2" charset="0"/>
                </a:rPr>
                <a:t>Liefer-Service im Detail</a:t>
              </a:r>
            </a:p>
          </p:txBody>
        </p:sp>
        <p:sp>
          <p:nvSpPr>
            <p:cNvPr id="7" name="Titel 1">
              <a:extLst>
                <a:ext uri="{FF2B5EF4-FFF2-40B4-BE49-F238E27FC236}">
                  <a16:creationId xmlns:a16="http://schemas.microsoft.com/office/drawing/2014/main" id="{8C701822-7F35-81DD-C3B5-D510F367C043}"/>
                </a:ext>
              </a:extLst>
            </p:cNvPr>
            <p:cNvSpPr txBox="1">
              <a:spLocks/>
            </p:cNvSpPr>
            <p:nvPr/>
          </p:nvSpPr>
          <p:spPr>
            <a:xfrm>
              <a:off x="5443200" y="3988800"/>
              <a:ext cx="4950506" cy="171969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600" kern="1200">
                  <a:solidFill>
                    <a:schemeClr val="tx1"/>
                  </a:solidFill>
                  <a:latin typeface=""/>
                  <a:ea typeface="+mj-ea"/>
                  <a:cs typeface="+mj-cs"/>
                </a:defRPr>
              </a:lvl1pPr>
            </a:lstStyle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de-DE" sz="1300" dirty="0">
                  <a:effectLst/>
                  <a:latin typeface="Helvetica" pitchFamily="2" charset="0"/>
                </a:rPr>
                <a:t>Das </a:t>
              </a:r>
              <a:r>
                <a:rPr lang="de-DE" sz="1300" dirty="0" err="1">
                  <a:effectLst/>
                  <a:latin typeface="Helvetica" pitchFamily="2" charset="0"/>
                </a:rPr>
                <a:t>Certificate</a:t>
              </a:r>
              <a:r>
                <a:rPr lang="de-DE" sz="1300" dirty="0">
                  <a:effectLst/>
                  <a:latin typeface="Helvetica" pitchFamily="2" charset="0"/>
                </a:rPr>
                <a:t> </a:t>
              </a:r>
              <a:r>
                <a:rPr lang="de-DE" sz="1300" dirty="0" err="1">
                  <a:effectLst/>
                  <a:latin typeface="Helvetica" pitchFamily="2" charset="0"/>
                </a:rPr>
                <a:t>of</a:t>
              </a:r>
              <a:r>
                <a:rPr lang="de-DE" sz="1300" dirty="0">
                  <a:effectLst/>
                  <a:latin typeface="Helvetica" pitchFamily="2" charset="0"/>
                </a:rPr>
                <a:t> </a:t>
              </a:r>
              <a:r>
                <a:rPr lang="de-DE" sz="1300" dirty="0" err="1">
                  <a:effectLst/>
                  <a:latin typeface="Helvetica" pitchFamily="2" charset="0"/>
                </a:rPr>
                <a:t>Conformity</a:t>
              </a:r>
              <a:r>
                <a:rPr lang="de-DE" sz="1300" dirty="0">
                  <a:effectLst/>
                  <a:latin typeface="Helvetica" pitchFamily="2" charset="0"/>
                </a:rPr>
                <a:t> (COC) bescheinigt eine </a:t>
              </a:r>
              <a:br>
                <a:rPr lang="de-DE" sz="1300" dirty="0">
                  <a:effectLst/>
                  <a:latin typeface="Helvetica" pitchFamily="2" charset="0"/>
                </a:rPr>
              </a:br>
              <a:r>
                <a:rPr lang="de-DE" sz="1300" dirty="0">
                  <a:effectLst/>
                  <a:latin typeface="Helvetica" pitchFamily="2" charset="0"/>
                </a:rPr>
                <a:t>EU-weite Betriebserlaubnis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de-DE" sz="1300" dirty="0">
                  <a:effectLst/>
                  <a:latin typeface="Helvetica" pitchFamily="2" charset="0"/>
                </a:rPr>
                <a:t>Konfektionierung von Kabeln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de-DE" sz="1300" dirty="0">
                  <a:effectLst/>
                  <a:latin typeface="Helvetica" pitchFamily="2" charset="0"/>
                </a:rPr>
                <a:t>Bereitstellung von Abliefernachweisen und Möglichkeit </a:t>
              </a:r>
              <a:br>
                <a:rPr lang="de-DE" sz="1300" dirty="0">
                  <a:effectLst/>
                  <a:latin typeface="Helvetica" pitchFamily="2" charset="0"/>
                </a:rPr>
              </a:br>
              <a:r>
                <a:rPr lang="de-DE" sz="1300" dirty="0">
                  <a:effectLst/>
                  <a:latin typeface="Helvetica" pitchFamily="2" charset="0"/>
                </a:rPr>
                <a:t>der Sendungsverfolgung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de-DE" sz="1300" dirty="0">
                  <a:effectLst/>
                  <a:latin typeface="Helvetica" pitchFamily="2" charset="0"/>
                </a:rPr>
                <a:t>Lieferantenerklärung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de-DE" sz="1300" dirty="0">
                  <a:effectLst/>
                  <a:latin typeface="Helvetica" pitchFamily="2" charset="0"/>
                </a:rPr>
                <a:t>Ursprungszeugnis</a:t>
              </a: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FD070F81-13E8-C4D9-5682-D1C3C048BDF9}"/>
              </a:ext>
            </a:extLst>
          </p:cNvPr>
          <p:cNvSpPr/>
          <p:nvPr/>
        </p:nvSpPr>
        <p:spPr>
          <a:xfrm>
            <a:off x="11849725" y="4362309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F22F30E-5EDC-FD92-1DC1-6DD85191411E}"/>
              </a:ext>
            </a:extLst>
          </p:cNvPr>
          <p:cNvSpPr/>
          <p:nvPr/>
        </p:nvSpPr>
        <p:spPr>
          <a:xfrm>
            <a:off x="11849725" y="4604466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3CA6424-477E-3E22-6264-384A980381A2}"/>
              </a:ext>
            </a:extLst>
          </p:cNvPr>
          <p:cNvSpPr/>
          <p:nvPr/>
        </p:nvSpPr>
        <p:spPr>
          <a:xfrm>
            <a:off x="11849725" y="4856908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4FC278B-3A55-34EF-DC6E-91AA43E5981B}"/>
              </a:ext>
            </a:extLst>
          </p:cNvPr>
          <p:cNvSpPr/>
          <p:nvPr/>
        </p:nvSpPr>
        <p:spPr>
          <a:xfrm>
            <a:off x="11849725" y="5098130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9EA4C07-0AE1-DC20-6BD5-93C51D4FDD89}"/>
              </a:ext>
            </a:extLst>
          </p:cNvPr>
          <p:cNvSpPr/>
          <p:nvPr/>
        </p:nvSpPr>
        <p:spPr>
          <a:xfrm>
            <a:off x="11849725" y="5333743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9EEB052-CEE0-F5E5-08D0-A9DB2F07CE1E}"/>
              </a:ext>
            </a:extLst>
          </p:cNvPr>
          <p:cNvSpPr/>
          <p:nvPr/>
        </p:nvSpPr>
        <p:spPr>
          <a:xfrm>
            <a:off x="11849725" y="5574965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8F9936D-509B-0FEF-FBDC-0ED51C1A867B}"/>
              </a:ext>
            </a:extLst>
          </p:cNvPr>
          <p:cNvSpPr/>
          <p:nvPr/>
        </p:nvSpPr>
        <p:spPr>
          <a:xfrm>
            <a:off x="11849725" y="5804968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B0194C7-6CBB-EBBE-1330-9558E2BD7DE6}"/>
              </a:ext>
            </a:extLst>
          </p:cNvPr>
          <p:cNvSpPr/>
          <p:nvPr/>
        </p:nvSpPr>
        <p:spPr>
          <a:xfrm>
            <a:off x="11849725" y="6040580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51E3518-123C-81BB-F516-0D4F8D27687A}"/>
              </a:ext>
            </a:extLst>
          </p:cNvPr>
          <p:cNvSpPr/>
          <p:nvPr/>
        </p:nvSpPr>
        <p:spPr>
          <a:xfrm>
            <a:off x="11849725" y="6270582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04B2CFE-C00A-124D-7BCB-A188F4E695AF}"/>
              </a:ext>
            </a:extLst>
          </p:cNvPr>
          <p:cNvSpPr/>
          <p:nvPr/>
        </p:nvSpPr>
        <p:spPr>
          <a:xfrm>
            <a:off x="11849725" y="6511804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itel 1">
            <a:extLst>
              <a:ext uri="{FF2B5EF4-FFF2-40B4-BE49-F238E27FC236}">
                <a16:creationId xmlns:a16="http://schemas.microsoft.com/office/drawing/2014/main" id="{8612FB20-AAB4-8A6E-F452-CE07D7B1B97C}"/>
              </a:ext>
            </a:extLst>
          </p:cNvPr>
          <p:cNvSpPr txBox="1">
            <a:spLocks/>
          </p:cNvSpPr>
          <p:nvPr/>
        </p:nvSpPr>
        <p:spPr>
          <a:xfrm>
            <a:off x="11766725" y="4572251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02</a:t>
            </a:r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42B9077E-1875-A13C-5BA2-E689DA4517C5}"/>
              </a:ext>
            </a:extLst>
          </p:cNvPr>
          <p:cNvSpPr txBox="1">
            <a:spLocks/>
          </p:cNvSpPr>
          <p:nvPr/>
        </p:nvSpPr>
        <p:spPr>
          <a:xfrm>
            <a:off x="11766725" y="4821294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03</a:t>
            </a:r>
          </a:p>
        </p:txBody>
      </p:sp>
      <p:sp>
        <p:nvSpPr>
          <p:cNvPr id="41" name="Titel 1">
            <a:extLst>
              <a:ext uri="{FF2B5EF4-FFF2-40B4-BE49-F238E27FC236}">
                <a16:creationId xmlns:a16="http://schemas.microsoft.com/office/drawing/2014/main" id="{6CDDDCC4-539D-5B2C-7836-390A5EA3D9D3}"/>
              </a:ext>
            </a:extLst>
          </p:cNvPr>
          <p:cNvSpPr txBox="1">
            <a:spLocks/>
          </p:cNvSpPr>
          <p:nvPr/>
        </p:nvSpPr>
        <p:spPr>
          <a:xfrm>
            <a:off x="11766725" y="506622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04</a:t>
            </a:r>
          </a:p>
        </p:txBody>
      </p:sp>
      <p:sp>
        <p:nvSpPr>
          <p:cNvPr id="42" name="Titel 1">
            <a:extLst>
              <a:ext uri="{FF2B5EF4-FFF2-40B4-BE49-F238E27FC236}">
                <a16:creationId xmlns:a16="http://schemas.microsoft.com/office/drawing/2014/main" id="{E577C2B9-8043-47F1-6DBC-7A48495BE3CA}"/>
              </a:ext>
            </a:extLst>
          </p:cNvPr>
          <p:cNvSpPr txBox="1">
            <a:spLocks/>
          </p:cNvSpPr>
          <p:nvPr/>
        </p:nvSpPr>
        <p:spPr>
          <a:xfrm>
            <a:off x="11767279" y="432827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01</a:t>
            </a:r>
          </a:p>
        </p:txBody>
      </p:sp>
      <p:sp>
        <p:nvSpPr>
          <p:cNvPr id="43" name="Titel 1">
            <a:extLst>
              <a:ext uri="{FF2B5EF4-FFF2-40B4-BE49-F238E27FC236}">
                <a16:creationId xmlns:a16="http://schemas.microsoft.com/office/drawing/2014/main" id="{7AFF3455-0B5F-0F6E-98FB-7AA9974F95EC}"/>
              </a:ext>
            </a:extLst>
          </p:cNvPr>
          <p:cNvSpPr txBox="1">
            <a:spLocks/>
          </p:cNvSpPr>
          <p:nvPr/>
        </p:nvSpPr>
        <p:spPr>
          <a:xfrm>
            <a:off x="11766725" y="5301002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05</a:t>
            </a:r>
          </a:p>
        </p:txBody>
      </p:sp>
      <p:sp>
        <p:nvSpPr>
          <p:cNvPr id="44" name="Titel 1">
            <a:extLst>
              <a:ext uri="{FF2B5EF4-FFF2-40B4-BE49-F238E27FC236}">
                <a16:creationId xmlns:a16="http://schemas.microsoft.com/office/drawing/2014/main" id="{6126A0E5-FED1-646F-714D-714C8BBB4D98}"/>
              </a:ext>
            </a:extLst>
          </p:cNvPr>
          <p:cNvSpPr txBox="1">
            <a:spLocks/>
          </p:cNvSpPr>
          <p:nvPr/>
        </p:nvSpPr>
        <p:spPr>
          <a:xfrm>
            <a:off x="11766725" y="5543227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06</a:t>
            </a:r>
          </a:p>
        </p:txBody>
      </p:sp>
      <p:sp>
        <p:nvSpPr>
          <p:cNvPr id="45" name="Titel 1">
            <a:extLst>
              <a:ext uri="{FF2B5EF4-FFF2-40B4-BE49-F238E27FC236}">
                <a16:creationId xmlns:a16="http://schemas.microsoft.com/office/drawing/2014/main" id="{80726E4D-6BCD-499A-751C-98CF42640749}"/>
              </a:ext>
            </a:extLst>
          </p:cNvPr>
          <p:cNvSpPr txBox="1">
            <a:spLocks/>
          </p:cNvSpPr>
          <p:nvPr/>
        </p:nvSpPr>
        <p:spPr>
          <a:xfrm>
            <a:off x="11766725" y="5775702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07</a:t>
            </a:r>
          </a:p>
        </p:txBody>
      </p:sp>
      <p:sp>
        <p:nvSpPr>
          <p:cNvPr id="46" name="Titel 1">
            <a:extLst>
              <a:ext uri="{FF2B5EF4-FFF2-40B4-BE49-F238E27FC236}">
                <a16:creationId xmlns:a16="http://schemas.microsoft.com/office/drawing/2014/main" id="{D67012FC-946B-8C7E-8C7C-C8C7E40F4980}"/>
              </a:ext>
            </a:extLst>
          </p:cNvPr>
          <p:cNvSpPr txBox="1">
            <a:spLocks/>
          </p:cNvSpPr>
          <p:nvPr/>
        </p:nvSpPr>
        <p:spPr>
          <a:xfrm>
            <a:off x="11766725" y="600743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08</a:t>
            </a:r>
          </a:p>
        </p:txBody>
      </p:sp>
      <p:sp>
        <p:nvSpPr>
          <p:cNvPr id="47" name="Titel 1">
            <a:extLst>
              <a:ext uri="{FF2B5EF4-FFF2-40B4-BE49-F238E27FC236}">
                <a16:creationId xmlns:a16="http://schemas.microsoft.com/office/drawing/2014/main" id="{73575EB9-D9BF-80A3-AB38-CC9659F3BEC1}"/>
              </a:ext>
            </a:extLst>
          </p:cNvPr>
          <p:cNvSpPr txBox="1">
            <a:spLocks/>
          </p:cNvSpPr>
          <p:nvPr/>
        </p:nvSpPr>
        <p:spPr>
          <a:xfrm>
            <a:off x="11766725" y="624503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09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7E2CC22-7A0E-B3DA-962C-FB47139C2860}"/>
              </a:ext>
            </a:extLst>
          </p:cNvPr>
          <p:cNvSpPr txBox="1">
            <a:spLocks/>
          </p:cNvSpPr>
          <p:nvPr/>
        </p:nvSpPr>
        <p:spPr>
          <a:xfrm>
            <a:off x="11764780" y="6478340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10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FA956A8-8418-541F-0CF6-2AA3F3ACE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9964" y="848971"/>
            <a:ext cx="1246103" cy="124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5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AE7AF90-1C9E-225C-D9FB-C4D800D87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C995315-4E71-748B-8B7A-28CFE0D93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41" y="308131"/>
            <a:ext cx="2546728" cy="477512"/>
          </a:xfrm>
          <a:prstGeom prst="rect">
            <a:avLst/>
          </a:prstGeom>
        </p:spPr>
      </p:pic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3ACCC078-8623-770D-A544-749FC99229CA}"/>
              </a:ext>
            </a:extLst>
          </p:cNvPr>
          <p:cNvSpPr/>
          <p:nvPr/>
        </p:nvSpPr>
        <p:spPr>
          <a:xfrm>
            <a:off x="5735997" y="4018795"/>
            <a:ext cx="720000" cy="9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64895AF-531D-BA0E-9B0C-995BB67D8AB6}"/>
              </a:ext>
            </a:extLst>
          </p:cNvPr>
          <p:cNvSpPr txBox="1">
            <a:spLocks/>
          </p:cNvSpPr>
          <p:nvPr/>
        </p:nvSpPr>
        <p:spPr>
          <a:xfrm>
            <a:off x="1524000" y="2290289"/>
            <a:ext cx="9144000" cy="138144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de-DE" dirty="0">
                <a:solidFill>
                  <a:schemeClr val="bg1"/>
                </a:solidFill>
                <a:effectLst/>
                <a:latin typeface="Helvetica" pitchFamily="2" charset="0"/>
              </a:rPr>
              <a:t>2025 – ein Jahr voller Chancen </a:t>
            </a:r>
          </a:p>
          <a:p>
            <a:pPr algn="ctr"/>
            <a:r>
              <a:rPr lang="de-DE" dirty="0">
                <a:solidFill>
                  <a:schemeClr val="bg1"/>
                </a:solidFill>
                <a:effectLst/>
                <a:latin typeface="Helvetica" pitchFamily="2" charset="0"/>
              </a:rPr>
              <a:t>und Möglichkeiten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7E945B22-8507-AFEA-A90E-BE4FB1D815B3}"/>
              </a:ext>
            </a:extLst>
          </p:cNvPr>
          <p:cNvGrpSpPr/>
          <p:nvPr/>
        </p:nvGrpSpPr>
        <p:grpSpPr>
          <a:xfrm>
            <a:off x="3472065" y="5398936"/>
            <a:ext cx="5247862" cy="1459064"/>
            <a:chOff x="3472065" y="5398936"/>
            <a:chExt cx="5247862" cy="1459064"/>
          </a:xfrm>
        </p:grpSpPr>
        <p:sp>
          <p:nvSpPr>
            <p:cNvPr id="9" name="Ecken des Rechtecks auf der gleichen Seite abrunden 8">
              <a:extLst>
                <a:ext uri="{FF2B5EF4-FFF2-40B4-BE49-F238E27FC236}">
                  <a16:creationId xmlns:a16="http://schemas.microsoft.com/office/drawing/2014/main" id="{3A055B0E-E105-ED31-080D-8F601D098F75}"/>
                </a:ext>
              </a:extLst>
            </p:cNvPr>
            <p:cNvSpPr/>
            <p:nvPr/>
          </p:nvSpPr>
          <p:spPr>
            <a:xfrm>
              <a:off x="3472066" y="5398936"/>
              <a:ext cx="5247861" cy="1459064"/>
            </a:xfrm>
            <a:prstGeom prst="round2SameRect">
              <a:avLst>
                <a:gd name="adj1" fmla="val 9887"/>
                <a:gd name="adj2" fmla="val 0"/>
              </a:avLst>
            </a:prstGeom>
            <a:solidFill>
              <a:srgbClr val="E201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Titel 1">
              <a:extLst>
                <a:ext uri="{FF2B5EF4-FFF2-40B4-BE49-F238E27FC236}">
                  <a16:creationId xmlns:a16="http://schemas.microsoft.com/office/drawing/2014/main" id="{219A0AAD-3CC3-C6DA-E9A1-27A8C79E1228}"/>
                </a:ext>
              </a:extLst>
            </p:cNvPr>
            <p:cNvSpPr txBox="1">
              <a:spLocks/>
            </p:cNvSpPr>
            <p:nvPr/>
          </p:nvSpPr>
          <p:spPr>
            <a:xfrm>
              <a:off x="3472065" y="5697688"/>
              <a:ext cx="5247861" cy="800515"/>
            </a:xfrm>
            <a:prstGeom prst="rect">
              <a:avLst/>
            </a:prstGeom>
          </p:spPr>
          <p:txBody>
            <a:bodyPr tIns="468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600" kern="1200">
                  <a:solidFill>
                    <a:schemeClr val="tx1"/>
                  </a:solidFill>
                  <a:latin typeface="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de-DE" sz="2000" dirty="0">
                  <a:solidFill>
                    <a:schemeClr val="bg1"/>
                  </a:solidFill>
                  <a:effectLst/>
                  <a:latin typeface="Helvetica" pitchFamily="2" charset="0"/>
                </a:rPr>
                <a:t>Wir freuen uns auf eine </a:t>
              </a:r>
            </a:p>
            <a:p>
              <a:pPr algn="ctr">
                <a:lnSpc>
                  <a:spcPct val="120000"/>
                </a:lnSpc>
              </a:pPr>
              <a:r>
                <a:rPr lang="de-DE" sz="2000" dirty="0">
                  <a:solidFill>
                    <a:schemeClr val="bg1"/>
                  </a:solidFill>
                  <a:effectLst/>
                  <a:latin typeface="Helvetica" pitchFamily="2" charset="0"/>
                </a:rPr>
                <a:t>partnerschaftliche Zusammenarbeit!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030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8F25D7B9-9441-55E8-BAB1-DAFAFD1C458E}"/>
              </a:ext>
            </a:extLst>
          </p:cNvPr>
          <p:cNvSpPr/>
          <p:nvPr/>
        </p:nvSpPr>
        <p:spPr>
          <a:xfrm>
            <a:off x="1332000" y="1188000"/>
            <a:ext cx="409711" cy="45719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C7E44998-B268-C674-052F-57ABF57066BB}"/>
              </a:ext>
            </a:extLst>
          </p:cNvPr>
          <p:cNvSpPr txBox="1">
            <a:spLocks/>
          </p:cNvSpPr>
          <p:nvPr/>
        </p:nvSpPr>
        <p:spPr>
          <a:xfrm>
            <a:off x="1289767" y="1337561"/>
            <a:ext cx="5530350" cy="4370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r>
              <a:rPr lang="de-DE" dirty="0">
                <a:latin typeface="Helvetica" pitchFamily="2" charset="0"/>
              </a:rPr>
              <a:t>Verlässlicher Partner mit Tradition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E6E2238-E043-AA83-B479-3F9B63D5F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004" y="2152965"/>
            <a:ext cx="5323191" cy="2994295"/>
          </a:xfrm>
          <a:prstGeom prst="roundRect">
            <a:avLst>
              <a:gd name="adj" fmla="val 489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44D32D73-C7D1-3A6B-94F2-20D5C8366E74}"/>
              </a:ext>
            </a:extLst>
          </p:cNvPr>
          <p:cNvGrpSpPr/>
          <p:nvPr/>
        </p:nvGrpSpPr>
        <p:grpSpPr>
          <a:xfrm>
            <a:off x="5222389" y="3275861"/>
            <a:ext cx="5420627" cy="2810202"/>
            <a:chOff x="5222389" y="3275861"/>
            <a:chExt cx="5420627" cy="2810202"/>
          </a:xfrm>
        </p:grpSpPr>
        <p:sp>
          <p:nvSpPr>
            <p:cNvPr id="5" name="Abgerundetes Rechteck 4">
              <a:extLst>
                <a:ext uri="{FF2B5EF4-FFF2-40B4-BE49-F238E27FC236}">
                  <a16:creationId xmlns:a16="http://schemas.microsoft.com/office/drawing/2014/main" id="{06A82736-945C-2046-42D5-883953ECD012}"/>
                </a:ext>
              </a:extLst>
            </p:cNvPr>
            <p:cNvSpPr/>
            <p:nvPr/>
          </p:nvSpPr>
          <p:spPr>
            <a:xfrm>
              <a:off x="5222389" y="3275861"/>
              <a:ext cx="5420627" cy="2810202"/>
            </a:xfrm>
            <a:prstGeom prst="roundRect">
              <a:avLst>
                <a:gd name="adj" fmla="val 51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Titel 1">
              <a:extLst>
                <a:ext uri="{FF2B5EF4-FFF2-40B4-BE49-F238E27FC236}">
                  <a16:creationId xmlns:a16="http://schemas.microsoft.com/office/drawing/2014/main" id="{89B2DE90-D288-7DA5-57F6-974029496B90}"/>
                </a:ext>
              </a:extLst>
            </p:cNvPr>
            <p:cNvSpPr txBox="1">
              <a:spLocks/>
            </p:cNvSpPr>
            <p:nvPr/>
          </p:nvSpPr>
          <p:spPr>
            <a:xfrm>
              <a:off x="5436000" y="3481200"/>
              <a:ext cx="4407210" cy="75975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600" kern="1200">
                  <a:solidFill>
                    <a:schemeClr val="tx1"/>
                  </a:solidFill>
                  <a:latin typeface=""/>
                  <a:ea typeface="+mj-ea"/>
                  <a:cs typeface="+mj-cs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de-DE" sz="1800" dirty="0">
                  <a:effectLst/>
                  <a:latin typeface="Helvetica" pitchFamily="2" charset="0"/>
                </a:rPr>
                <a:t>Innovatives Bindeglied zwischen Hersteller und Kunde</a:t>
              </a:r>
            </a:p>
          </p:txBody>
        </p:sp>
        <p:sp>
          <p:nvSpPr>
            <p:cNvPr id="7" name="Titel 1">
              <a:extLst>
                <a:ext uri="{FF2B5EF4-FFF2-40B4-BE49-F238E27FC236}">
                  <a16:creationId xmlns:a16="http://schemas.microsoft.com/office/drawing/2014/main" id="{8C701822-7F35-81DD-C3B5-D510F367C043}"/>
                </a:ext>
              </a:extLst>
            </p:cNvPr>
            <p:cNvSpPr txBox="1">
              <a:spLocks/>
            </p:cNvSpPr>
            <p:nvPr/>
          </p:nvSpPr>
          <p:spPr>
            <a:xfrm>
              <a:off x="5436851" y="4323423"/>
              <a:ext cx="5033557" cy="1513219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600" kern="1200">
                  <a:solidFill>
                    <a:schemeClr val="tx1"/>
                  </a:solidFill>
                  <a:latin typeface=""/>
                  <a:ea typeface="+mj-ea"/>
                  <a:cs typeface="+mj-cs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46 Jahre Vertrauen in die erfolgreiche Tradition und Leistung einer starken Partnerschaft. Als Distributor namhafter Weltmarken wie 3M, </a:t>
              </a:r>
              <a:r>
                <a:rPr lang="de-DE" sz="1300" dirty="0" err="1">
                  <a:effectLst/>
                  <a:latin typeface="Helvetica" pitchFamily="2" charset="0"/>
                </a:rPr>
                <a:t>Diodes</a:t>
              </a:r>
              <a:r>
                <a:rPr lang="de-DE" sz="1300" dirty="0">
                  <a:effectLst/>
                  <a:latin typeface="Helvetica" pitchFamily="2" charset="0"/>
                </a:rPr>
                <a:t> Incorporated, </a:t>
              </a:r>
              <a:r>
                <a:rPr lang="de-DE" sz="1300" dirty="0" err="1">
                  <a:effectLst/>
                  <a:latin typeface="Helvetica" pitchFamily="2" charset="0"/>
                </a:rPr>
                <a:t>Panjit</a:t>
              </a:r>
              <a:r>
                <a:rPr lang="de-DE" sz="1300" dirty="0">
                  <a:effectLst/>
                  <a:latin typeface="Helvetica" pitchFamily="2" charset="0"/>
                </a:rPr>
                <a:t>, </a:t>
              </a:r>
              <a:r>
                <a:rPr lang="de-DE" sz="1300" dirty="0" err="1">
                  <a:effectLst/>
                  <a:latin typeface="Helvetica" pitchFamily="2" charset="0"/>
                </a:rPr>
                <a:t>Kemet</a:t>
              </a:r>
              <a:r>
                <a:rPr lang="de-DE" sz="1300" dirty="0">
                  <a:effectLst/>
                  <a:latin typeface="Helvetica" pitchFamily="2" charset="0"/>
                </a:rPr>
                <a:t>, Rohm, Central, </a:t>
              </a:r>
              <a:r>
                <a:rPr lang="de-DE" sz="1300" dirty="0" err="1">
                  <a:effectLst/>
                  <a:latin typeface="Helvetica" pitchFamily="2" charset="0"/>
                </a:rPr>
                <a:t>Pancon</a:t>
              </a:r>
              <a:r>
                <a:rPr lang="de-DE" sz="1300" dirty="0">
                  <a:effectLst/>
                  <a:latin typeface="Helvetica" pitchFamily="2" charset="0"/>
                </a:rPr>
                <a:t> oder Schaltbau decken wir ein breites Produktspektrum für Ihren Einkauf und Ihre Entwicklung von elektronischen Bauelementen und Systemen ab.</a:t>
              </a:r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1D8738AC-9472-9DDA-EF8D-394D925C1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469" y="771794"/>
            <a:ext cx="1813810" cy="686657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1C3385C6-A166-D781-15B3-DFC05FC16D90}"/>
              </a:ext>
            </a:extLst>
          </p:cNvPr>
          <p:cNvSpPr/>
          <p:nvPr/>
        </p:nvSpPr>
        <p:spPr>
          <a:xfrm>
            <a:off x="11849725" y="4362309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E120A01-CBD9-BA4C-440E-46177967C6EC}"/>
              </a:ext>
            </a:extLst>
          </p:cNvPr>
          <p:cNvSpPr/>
          <p:nvPr/>
        </p:nvSpPr>
        <p:spPr>
          <a:xfrm>
            <a:off x="11849725" y="4604466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AD62892-AC6A-8D9D-613B-34EBEAE876F7}"/>
              </a:ext>
            </a:extLst>
          </p:cNvPr>
          <p:cNvSpPr/>
          <p:nvPr/>
        </p:nvSpPr>
        <p:spPr>
          <a:xfrm>
            <a:off x="11849725" y="4856908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9898923-8EFE-6FCC-73B6-5AFEEDE6EA7D}"/>
              </a:ext>
            </a:extLst>
          </p:cNvPr>
          <p:cNvSpPr/>
          <p:nvPr/>
        </p:nvSpPr>
        <p:spPr>
          <a:xfrm>
            <a:off x="11849725" y="5098130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4F86217-8B0C-039C-B9A5-B0421479F9B5}"/>
              </a:ext>
            </a:extLst>
          </p:cNvPr>
          <p:cNvSpPr/>
          <p:nvPr/>
        </p:nvSpPr>
        <p:spPr>
          <a:xfrm>
            <a:off x="11849725" y="5333743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B65BA8D-EF2E-585B-CD1A-8D3A23830B57}"/>
              </a:ext>
            </a:extLst>
          </p:cNvPr>
          <p:cNvSpPr/>
          <p:nvPr/>
        </p:nvSpPr>
        <p:spPr>
          <a:xfrm>
            <a:off x="11849725" y="5574965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FA687DA-C4ED-8DCD-8FBE-023C618DFB7C}"/>
              </a:ext>
            </a:extLst>
          </p:cNvPr>
          <p:cNvSpPr/>
          <p:nvPr/>
        </p:nvSpPr>
        <p:spPr>
          <a:xfrm>
            <a:off x="11849725" y="5804968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DC70E4E-6D51-7B66-0CD8-CBBA6455A825}"/>
              </a:ext>
            </a:extLst>
          </p:cNvPr>
          <p:cNvSpPr/>
          <p:nvPr/>
        </p:nvSpPr>
        <p:spPr>
          <a:xfrm>
            <a:off x="11849725" y="6040580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09C0E55-A2FD-AB36-1891-39874BC0B123}"/>
              </a:ext>
            </a:extLst>
          </p:cNvPr>
          <p:cNvSpPr/>
          <p:nvPr/>
        </p:nvSpPr>
        <p:spPr>
          <a:xfrm>
            <a:off x="11849725" y="6270582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367FFC5-BCB2-64EA-FFA2-7B020A7A891A}"/>
              </a:ext>
            </a:extLst>
          </p:cNvPr>
          <p:cNvSpPr/>
          <p:nvPr/>
        </p:nvSpPr>
        <p:spPr>
          <a:xfrm>
            <a:off x="11849725" y="6511804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FF4BD9EF-0C8F-E304-F8A7-A03FB1CD9F67}"/>
              </a:ext>
            </a:extLst>
          </p:cNvPr>
          <p:cNvSpPr txBox="1">
            <a:spLocks/>
          </p:cNvSpPr>
          <p:nvPr/>
        </p:nvSpPr>
        <p:spPr>
          <a:xfrm>
            <a:off x="11767279" y="432827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17148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44AF630-E6B6-D75D-0DB6-36C7344C7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542" y="2154972"/>
            <a:ext cx="5350800" cy="3009825"/>
          </a:xfrm>
          <a:prstGeom prst="roundRect">
            <a:avLst>
              <a:gd name="adj" fmla="val 485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sp>
        <p:nvSpPr>
          <p:cNvPr id="3" name="Abgerundetes Rechteck 2">
            <a:extLst>
              <a:ext uri="{FF2B5EF4-FFF2-40B4-BE49-F238E27FC236}">
                <a16:creationId xmlns:a16="http://schemas.microsoft.com/office/drawing/2014/main" id="{390B0AA3-0487-9D9F-BE49-4932FEE7E89E}"/>
              </a:ext>
            </a:extLst>
          </p:cNvPr>
          <p:cNvSpPr/>
          <p:nvPr/>
        </p:nvSpPr>
        <p:spPr>
          <a:xfrm>
            <a:off x="1332000" y="1188000"/>
            <a:ext cx="409711" cy="45719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907375F-8E78-87A5-DD08-6C8BA4355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469" y="771794"/>
            <a:ext cx="1813810" cy="686657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970C46F-CCA0-1307-914A-9821285C8940}"/>
              </a:ext>
            </a:extLst>
          </p:cNvPr>
          <p:cNvSpPr txBox="1">
            <a:spLocks/>
          </p:cNvSpPr>
          <p:nvPr/>
        </p:nvSpPr>
        <p:spPr>
          <a:xfrm>
            <a:off x="1257797" y="1337561"/>
            <a:ext cx="7929184" cy="4370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r>
              <a:rPr lang="de-DE">
                <a:latin typeface="Helvetica" pitchFamily="2" charset="0"/>
              </a:rPr>
              <a:t>Smart vernetzt vom Einkauf bis zur Auslieferung</a:t>
            </a:r>
            <a:endParaRPr lang="de-DE" dirty="0">
              <a:latin typeface="Helvetica" pitchFamily="2" charset="0"/>
            </a:endParaRPr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EB79837C-99C8-0A27-D22C-8A26429E07A9}"/>
              </a:ext>
            </a:extLst>
          </p:cNvPr>
          <p:cNvGrpSpPr/>
          <p:nvPr/>
        </p:nvGrpSpPr>
        <p:grpSpPr>
          <a:xfrm>
            <a:off x="5222389" y="3356451"/>
            <a:ext cx="5420627" cy="2272356"/>
            <a:chOff x="5222389" y="3356451"/>
            <a:chExt cx="5420627" cy="2272356"/>
          </a:xfrm>
        </p:grpSpPr>
        <p:sp>
          <p:nvSpPr>
            <p:cNvPr id="6" name="Abgerundetes Rechteck 5">
              <a:extLst>
                <a:ext uri="{FF2B5EF4-FFF2-40B4-BE49-F238E27FC236}">
                  <a16:creationId xmlns:a16="http://schemas.microsoft.com/office/drawing/2014/main" id="{6B2F79D4-9DA5-F03F-2B56-2392A1E16404}"/>
                </a:ext>
              </a:extLst>
            </p:cNvPr>
            <p:cNvSpPr/>
            <p:nvPr/>
          </p:nvSpPr>
          <p:spPr>
            <a:xfrm>
              <a:off x="5222389" y="3356451"/>
              <a:ext cx="5420627" cy="2272356"/>
            </a:xfrm>
            <a:prstGeom prst="roundRect">
              <a:avLst>
                <a:gd name="adj" fmla="val 51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Titel 1">
              <a:extLst>
                <a:ext uri="{FF2B5EF4-FFF2-40B4-BE49-F238E27FC236}">
                  <a16:creationId xmlns:a16="http://schemas.microsoft.com/office/drawing/2014/main" id="{5A816583-B304-7BF1-4163-FD63F6EF339E}"/>
                </a:ext>
              </a:extLst>
            </p:cNvPr>
            <p:cNvSpPr txBox="1">
              <a:spLocks/>
            </p:cNvSpPr>
            <p:nvPr/>
          </p:nvSpPr>
          <p:spPr>
            <a:xfrm>
              <a:off x="5436000" y="3642039"/>
              <a:ext cx="4407210" cy="32355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600" kern="1200">
                  <a:solidFill>
                    <a:schemeClr val="tx1"/>
                  </a:solidFill>
                  <a:latin typeface=""/>
                  <a:ea typeface="+mj-ea"/>
                  <a:cs typeface="+mj-cs"/>
                </a:defRPr>
              </a:lvl1pPr>
            </a:lstStyle>
            <a:p>
              <a:r>
                <a:rPr lang="de-DE" sz="1800" dirty="0">
                  <a:effectLst/>
                  <a:latin typeface="Helvetica" pitchFamily="2" charset="0"/>
                </a:rPr>
                <a:t>Auf dem Weg zur optimalen Lösung</a:t>
              </a:r>
            </a:p>
          </p:txBody>
        </p:sp>
        <p:sp>
          <p:nvSpPr>
            <p:cNvPr id="8" name="Titel 1">
              <a:extLst>
                <a:ext uri="{FF2B5EF4-FFF2-40B4-BE49-F238E27FC236}">
                  <a16:creationId xmlns:a16="http://schemas.microsoft.com/office/drawing/2014/main" id="{04E3520F-9548-8545-B988-69FB59C79512}"/>
                </a:ext>
              </a:extLst>
            </p:cNvPr>
            <p:cNvSpPr txBox="1">
              <a:spLocks/>
            </p:cNvSpPr>
            <p:nvPr/>
          </p:nvSpPr>
          <p:spPr>
            <a:xfrm>
              <a:off x="5436000" y="4101695"/>
              <a:ext cx="5033557" cy="1293238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600" kern="1200">
                  <a:solidFill>
                    <a:schemeClr val="tx1"/>
                  </a:solidFill>
                  <a:latin typeface=""/>
                  <a:ea typeface="+mj-ea"/>
                  <a:cs typeface="+mj-cs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 Neue" panose="02000503000000020004" pitchFamily="2" charset="0"/>
                </a:rPr>
                <a:t>Bei uns bestellen Sie nicht nur hochwertige elektronische Bauteile, sondern bekommen auf Wunsch ein umfassendes, ergänzendes Leistungsportfolio dazu – von fundierter </a:t>
              </a:r>
              <a:br>
                <a:rPr lang="de-DE" sz="1300" dirty="0">
                  <a:effectLst/>
                  <a:latin typeface="Helvetica Neue" panose="02000503000000020004" pitchFamily="2" charset="0"/>
                </a:rPr>
              </a:br>
              <a:r>
                <a:rPr lang="de-DE" sz="1300" dirty="0">
                  <a:effectLst/>
                  <a:latin typeface="Helvetica Neue" panose="02000503000000020004" pitchFamily="2" charset="0"/>
                </a:rPr>
                <a:t>technischer Beratung über flexible Logistikprozesse bis hin </a:t>
              </a:r>
              <a:br>
                <a:rPr lang="de-DE" sz="1300" dirty="0">
                  <a:effectLst/>
                  <a:latin typeface="Helvetica Neue" panose="02000503000000020004" pitchFamily="2" charset="0"/>
                </a:rPr>
              </a:br>
              <a:r>
                <a:rPr lang="de-DE" sz="1300" dirty="0">
                  <a:effectLst/>
                  <a:latin typeface="Helvetica Neue" panose="02000503000000020004" pitchFamily="2" charset="0"/>
                </a:rPr>
                <a:t>zu kostentransparenten Lieferservices.</a:t>
              </a: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D2B32540-B024-24FC-0610-16EBEDD7BB84}"/>
              </a:ext>
            </a:extLst>
          </p:cNvPr>
          <p:cNvSpPr/>
          <p:nvPr/>
        </p:nvSpPr>
        <p:spPr>
          <a:xfrm>
            <a:off x="11849725" y="4362309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B25036E-07D7-6AD7-21A0-561759AF7408}"/>
              </a:ext>
            </a:extLst>
          </p:cNvPr>
          <p:cNvSpPr/>
          <p:nvPr/>
        </p:nvSpPr>
        <p:spPr>
          <a:xfrm>
            <a:off x="11849725" y="4604466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17A4F98-06E1-201B-EBA3-16D9570C928A}"/>
              </a:ext>
            </a:extLst>
          </p:cNvPr>
          <p:cNvSpPr/>
          <p:nvPr/>
        </p:nvSpPr>
        <p:spPr>
          <a:xfrm>
            <a:off x="11849725" y="4856908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17562F8-BAD8-E81D-62F8-207613AEA490}"/>
              </a:ext>
            </a:extLst>
          </p:cNvPr>
          <p:cNvSpPr/>
          <p:nvPr/>
        </p:nvSpPr>
        <p:spPr>
          <a:xfrm>
            <a:off x="11849725" y="5098130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5654C81-0F70-4BDC-BB95-4E4833335668}"/>
              </a:ext>
            </a:extLst>
          </p:cNvPr>
          <p:cNvSpPr/>
          <p:nvPr/>
        </p:nvSpPr>
        <p:spPr>
          <a:xfrm>
            <a:off x="11849725" y="5333743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BF08A2F-FE8E-A307-72E1-0A0F84784376}"/>
              </a:ext>
            </a:extLst>
          </p:cNvPr>
          <p:cNvSpPr/>
          <p:nvPr/>
        </p:nvSpPr>
        <p:spPr>
          <a:xfrm>
            <a:off x="11849725" y="5574965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C7CE3E6-DD84-205D-68D8-BF65229B5850}"/>
              </a:ext>
            </a:extLst>
          </p:cNvPr>
          <p:cNvSpPr/>
          <p:nvPr/>
        </p:nvSpPr>
        <p:spPr>
          <a:xfrm>
            <a:off x="11849725" y="5804968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93E95DB-F7DF-BB09-417F-AC5398697C4B}"/>
              </a:ext>
            </a:extLst>
          </p:cNvPr>
          <p:cNvSpPr/>
          <p:nvPr/>
        </p:nvSpPr>
        <p:spPr>
          <a:xfrm>
            <a:off x="11849725" y="6040580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6E7374D-996F-B241-BA61-10F62461BDDC}"/>
              </a:ext>
            </a:extLst>
          </p:cNvPr>
          <p:cNvSpPr/>
          <p:nvPr/>
        </p:nvSpPr>
        <p:spPr>
          <a:xfrm>
            <a:off x="11849725" y="6270582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4C475A5-769F-9F46-443D-EA2F040A630A}"/>
              </a:ext>
            </a:extLst>
          </p:cNvPr>
          <p:cNvSpPr/>
          <p:nvPr/>
        </p:nvSpPr>
        <p:spPr>
          <a:xfrm>
            <a:off x="11849725" y="6511804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itel 1">
            <a:extLst>
              <a:ext uri="{FF2B5EF4-FFF2-40B4-BE49-F238E27FC236}">
                <a16:creationId xmlns:a16="http://schemas.microsoft.com/office/drawing/2014/main" id="{0EFA4285-FA8F-FD9E-36F2-44D86D9BEB53}"/>
              </a:ext>
            </a:extLst>
          </p:cNvPr>
          <p:cNvSpPr txBox="1">
            <a:spLocks/>
          </p:cNvSpPr>
          <p:nvPr/>
        </p:nvSpPr>
        <p:spPr>
          <a:xfrm>
            <a:off x="11766725" y="4572251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02</a:t>
            </a:r>
          </a:p>
        </p:txBody>
      </p:sp>
      <p:sp>
        <p:nvSpPr>
          <p:cNvPr id="37" name="Titel 1">
            <a:extLst>
              <a:ext uri="{FF2B5EF4-FFF2-40B4-BE49-F238E27FC236}">
                <a16:creationId xmlns:a16="http://schemas.microsoft.com/office/drawing/2014/main" id="{7584E002-5A8B-33CE-1884-B5DB5DCB932A}"/>
              </a:ext>
            </a:extLst>
          </p:cNvPr>
          <p:cNvSpPr txBox="1">
            <a:spLocks/>
          </p:cNvSpPr>
          <p:nvPr/>
        </p:nvSpPr>
        <p:spPr>
          <a:xfrm>
            <a:off x="11767279" y="432827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79195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F3EC3B45-F2C6-4E16-1E69-2775E3E27FEC}"/>
              </a:ext>
            </a:extLst>
          </p:cNvPr>
          <p:cNvSpPr/>
          <p:nvPr/>
        </p:nvSpPr>
        <p:spPr>
          <a:xfrm>
            <a:off x="1332000" y="1188000"/>
            <a:ext cx="409711" cy="45719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0BF282FA-2833-CF76-5B18-7B9F705C031C}"/>
              </a:ext>
            </a:extLst>
          </p:cNvPr>
          <p:cNvSpPr txBox="1">
            <a:spLocks/>
          </p:cNvSpPr>
          <p:nvPr/>
        </p:nvSpPr>
        <p:spPr>
          <a:xfrm>
            <a:off x="1257797" y="1337561"/>
            <a:ext cx="5128935" cy="4370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r>
              <a:rPr lang="de-DE" dirty="0">
                <a:latin typeface="Helvetica" pitchFamily="2" charset="0"/>
              </a:rPr>
              <a:t>Unser Qualitätsanspruch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AA616B5-BF73-1C15-8A02-8030D799F3ED}"/>
              </a:ext>
            </a:extLst>
          </p:cNvPr>
          <p:cNvSpPr txBox="1">
            <a:spLocks/>
          </p:cNvSpPr>
          <p:nvPr/>
        </p:nvSpPr>
        <p:spPr>
          <a:xfrm>
            <a:off x="5891753" y="2127665"/>
            <a:ext cx="3921734" cy="3235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effectLst/>
                <a:latin typeface="Helvetica" pitchFamily="2" charset="0"/>
              </a:rPr>
              <a:t>Aktives Qualitätsmanagement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BBA5F00-5DF1-A2E0-3E33-FEB56FDD513D}"/>
              </a:ext>
            </a:extLst>
          </p:cNvPr>
          <p:cNvSpPr txBox="1">
            <a:spLocks/>
          </p:cNvSpPr>
          <p:nvPr/>
        </p:nvSpPr>
        <p:spPr>
          <a:xfrm>
            <a:off x="5891754" y="2548511"/>
            <a:ext cx="5017741" cy="32249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de-DE" sz="1300" dirty="0">
                <a:effectLst/>
                <a:latin typeface="Helvetica Neue" panose="02000503000000020004" pitchFamily="2" charset="0"/>
              </a:rPr>
              <a:t>Aktives Qualitätsmanagement gibt es bei </a:t>
            </a:r>
            <a:r>
              <a:rPr lang="de-DE" sz="1300" dirty="0" err="1">
                <a:effectLst/>
                <a:latin typeface="Helvetica Neue" panose="02000503000000020004" pitchFamily="2" charset="0"/>
              </a:rPr>
              <a:t>micronetics</a:t>
            </a:r>
            <a:r>
              <a:rPr lang="de-DE" sz="1300" dirty="0">
                <a:effectLst/>
                <a:latin typeface="Helvetica Neue" panose="02000503000000020004" pitchFamily="2" charset="0"/>
              </a:rPr>
              <a:t> nicht nur auf dem Papier. Eine konsequente Umsetzung in der täglichen Prozessabwicklung garantiert Ihnen höchste Qualitätsstandards.</a:t>
            </a:r>
          </a:p>
          <a:p>
            <a:pPr>
              <a:lnSpc>
                <a:spcPct val="120000"/>
              </a:lnSpc>
            </a:pPr>
            <a:endParaRPr lang="de-DE" sz="1300" dirty="0">
              <a:effectLst/>
              <a:latin typeface="Helvetica Neue" panose="02000503000000020004" pitchFamily="2" charset="0"/>
            </a:endParaRPr>
          </a:p>
          <a:p>
            <a:pPr>
              <a:lnSpc>
                <a:spcPct val="120000"/>
              </a:lnSpc>
            </a:pPr>
            <a:r>
              <a:rPr lang="de-DE" sz="1300" dirty="0">
                <a:effectLst/>
                <a:latin typeface="Helvetica Neue" panose="02000503000000020004" pitchFamily="2" charset="0"/>
              </a:rPr>
              <a:t>Durch unsere Zertifizierung nach </a:t>
            </a:r>
            <a:r>
              <a:rPr lang="de-DE" sz="1300" b="1" dirty="0">
                <a:effectLst/>
                <a:latin typeface="Helvetica Neue" panose="02000503000000020004" pitchFamily="2" charset="0"/>
              </a:rPr>
              <a:t>DIN EN ISO 9001:2015</a:t>
            </a:r>
            <a:r>
              <a:rPr lang="de-DE" sz="1300" dirty="0">
                <a:effectLst/>
                <a:latin typeface="Helvetica Neue" panose="02000503000000020004" pitchFamily="2" charset="0"/>
              </a:rPr>
              <a:t> </a:t>
            </a:r>
            <a:br>
              <a:rPr lang="de-DE" sz="1300" dirty="0">
                <a:effectLst/>
                <a:latin typeface="Helvetica Neue" panose="02000503000000020004" pitchFamily="2" charset="0"/>
              </a:rPr>
            </a:br>
            <a:r>
              <a:rPr lang="de-DE" sz="1300" dirty="0">
                <a:effectLst/>
                <a:latin typeface="Helvetica Neue" panose="02000503000000020004" pitchFamily="2" charset="0"/>
              </a:rPr>
              <a:t>ist die Implementierung und Anwendung eines </a:t>
            </a:r>
            <a:r>
              <a:rPr lang="de-DE" sz="1300" dirty="0"/>
              <a:t>Qualitäts- und Umweltmanagementsystem</a:t>
            </a:r>
            <a:r>
              <a:rPr lang="de-DE" sz="1300" dirty="0">
                <a:effectLst/>
                <a:latin typeface="Helvetica Neue" panose="02000503000000020004" pitchFamily="2" charset="0"/>
              </a:rPr>
              <a:t>, das den Anforderungen und Standards dieser internationalen Norm entspricht, offiziell bestätigt worden. Unser Qualitätsmanagement-Beauftragter sorgt für eine kontinuierliche Umsetzung.</a:t>
            </a:r>
          </a:p>
        </p:txBody>
      </p: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FF2BB7ED-7CFA-BB83-4016-22FD64117C31}"/>
              </a:ext>
            </a:extLst>
          </p:cNvPr>
          <p:cNvGrpSpPr/>
          <p:nvPr/>
        </p:nvGrpSpPr>
        <p:grpSpPr>
          <a:xfrm>
            <a:off x="838406" y="2127665"/>
            <a:ext cx="4742262" cy="3340859"/>
            <a:chOff x="838406" y="2127665"/>
            <a:chExt cx="4742262" cy="3340859"/>
          </a:xfrm>
        </p:grpSpPr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244263E6-986F-4659-A82F-0DE4F2DE1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9541" y="2127665"/>
              <a:ext cx="4201127" cy="2800751"/>
            </a:xfrm>
            <a:prstGeom prst="roundRect">
              <a:avLst>
                <a:gd name="adj" fmla="val 5228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endPos="0" dist="5000" dir="5400000" sy="-100000" algn="bl" rotWithShape="0"/>
            </a:effectLst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266DD22F-5D19-B256-40A5-F8C62E56B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8406" y="4390128"/>
              <a:ext cx="1078396" cy="1078396"/>
            </a:xfrm>
            <a:prstGeom prst="rect">
              <a:avLst/>
            </a:prstGeom>
          </p:spPr>
        </p:pic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44B45A7C-EAB2-F364-F07A-B21E863DB013}"/>
              </a:ext>
            </a:extLst>
          </p:cNvPr>
          <p:cNvSpPr/>
          <p:nvPr/>
        </p:nvSpPr>
        <p:spPr>
          <a:xfrm>
            <a:off x="11849725" y="4362309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463D578-F881-BFE5-CEB5-F394E1A1C5CB}"/>
              </a:ext>
            </a:extLst>
          </p:cNvPr>
          <p:cNvSpPr/>
          <p:nvPr/>
        </p:nvSpPr>
        <p:spPr>
          <a:xfrm>
            <a:off x="11849725" y="4604466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9870F7A-CF44-22F1-2D38-80D73B2FEABA}"/>
              </a:ext>
            </a:extLst>
          </p:cNvPr>
          <p:cNvSpPr/>
          <p:nvPr/>
        </p:nvSpPr>
        <p:spPr>
          <a:xfrm>
            <a:off x="11849725" y="4856908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D64FAAC-6AAE-48B9-51AC-4BCD29BBEEFB}"/>
              </a:ext>
            </a:extLst>
          </p:cNvPr>
          <p:cNvSpPr/>
          <p:nvPr/>
        </p:nvSpPr>
        <p:spPr>
          <a:xfrm>
            <a:off x="11849725" y="5098130"/>
            <a:ext cx="172387" cy="172387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292CCF6-43D8-6627-4478-D9361B985966}"/>
              </a:ext>
            </a:extLst>
          </p:cNvPr>
          <p:cNvSpPr/>
          <p:nvPr/>
        </p:nvSpPr>
        <p:spPr>
          <a:xfrm>
            <a:off x="11849725" y="5333743"/>
            <a:ext cx="172387" cy="172387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F072231-0DD1-3CF9-CAC3-72999D7F9A48}"/>
              </a:ext>
            </a:extLst>
          </p:cNvPr>
          <p:cNvSpPr/>
          <p:nvPr/>
        </p:nvSpPr>
        <p:spPr>
          <a:xfrm>
            <a:off x="11849725" y="5574965"/>
            <a:ext cx="172387" cy="172387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C1F2D0E-A49A-ECC2-FF2C-A0A16C131BBC}"/>
              </a:ext>
            </a:extLst>
          </p:cNvPr>
          <p:cNvSpPr/>
          <p:nvPr/>
        </p:nvSpPr>
        <p:spPr>
          <a:xfrm>
            <a:off x="11849725" y="5804968"/>
            <a:ext cx="172387" cy="172387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D26BAF8-E920-EE45-5554-C68D24EF805C}"/>
              </a:ext>
            </a:extLst>
          </p:cNvPr>
          <p:cNvSpPr/>
          <p:nvPr/>
        </p:nvSpPr>
        <p:spPr>
          <a:xfrm>
            <a:off x="11849725" y="6040580"/>
            <a:ext cx="172387" cy="172387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B1CF706-DBCB-54B8-2F61-D6E0476FC795}"/>
              </a:ext>
            </a:extLst>
          </p:cNvPr>
          <p:cNvSpPr/>
          <p:nvPr/>
        </p:nvSpPr>
        <p:spPr>
          <a:xfrm>
            <a:off x="11849725" y="6270582"/>
            <a:ext cx="172387" cy="172387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6BEBD13-613C-412B-A12B-949DD7835D80}"/>
              </a:ext>
            </a:extLst>
          </p:cNvPr>
          <p:cNvSpPr/>
          <p:nvPr/>
        </p:nvSpPr>
        <p:spPr>
          <a:xfrm>
            <a:off x="11849725" y="6511804"/>
            <a:ext cx="172387" cy="172387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itel 1">
            <a:extLst>
              <a:ext uri="{FF2B5EF4-FFF2-40B4-BE49-F238E27FC236}">
                <a16:creationId xmlns:a16="http://schemas.microsoft.com/office/drawing/2014/main" id="{F9AEE569-D368-7412-E501-52C1887A884F}"/>
              </a:ext>
            </a:extLst>
          </p:cNvPr>
          <p:cNvSpPr txBox="1">
            <a:spLocks/>
          </p:cNvSpPr>
          <p:nvPr/>
        </p:nvSpPr>
        <p:spPr>
          <a:xfrm>
            <a:off x="11766725" y="4572251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02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4E9651C5-A90D-4C45-9349-2D50FB2B08EA}"/>
              </a:ext>
            </a:extLst>
          </p:cNvPr>
          <p:cNvSpPr txBox="1">
            <a:spLocks/>
          </p:cNvSpPr>
          <p:nvPr/>
        </p:nvSpPr>
        <p:spPr>
          <a:xfrm>
            <a:off x="11766725" y="4821294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03</a:t>
            </a:r>
          </a:p>
        </p:txBody>
      </p:sp>
      <p:sp>
        <p:nvSpPr>
          <p:cNvPr id="35" name="Titel 1">
            <a:extLst>
              <a:ext uri="{FF2B5EF4-FFF2-40B4-BE49-F238E27FC236}">
                <a16:creationId xmlns:a16="http://schemas.microsoft.com/office/drawing/2014/main" id="{1811E23E-63F1-3428-D271-5944BEF55C0F}"/>
              </a:ext>
            </a:extLst>
          </p:cNvPr>
          <p:cNvSpPr txBox="1">
            <a:spLocks/>
          </p:cNvSpPr>
          <p:nvPr/>
        </p:nvSpPr>
        <p:spPr>
          <a:xfrm>
            <a:off x="11767279" y="432827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83004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57D18739-4E6B-5D6E-891F-FB416F2C1CA3}"/>
              </a:ext>
            </a:extLst>
          </p:cNvPr>
          <p:cNvCxnSpPr/>
          <p:nvPr/>
        </p:nvCxnSpPr>
        <p:spPr>
          <a:xfrm>
            <a:off x="0" y="3587510"/>
            <a:ext cx="12192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F05CFDA9-84E6-1D09-5C57-91E08C58E188}"/>
              </a:ext>
            </a:extLst>
          </p:cNvPr>
          <p:cNvSpPr/>
          <p:nvPr/>
        </p:nvSpPr>
        <p:spPr>
          <a:xfrm>
            <a:off x="538100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5C8F4F3-E94D-34A8-8F74-FDB45B2BD608}"/>
              </a:ext>
            </a:extLst>
          </p:cNvPr>
          <p:cNvSpPr txBox="1"/>
          <p:nvPr/>
        </p:nvSpPr>
        <p:spPr>
          <a:xfrm>
            <a:off x="580630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1979</a:t>
            </a:r>
            <a:endParaRPr lang="de-DE" sz="1300" dirty="0">
              <a:solidFill>
                <a:schemeClr val="bg1"/>
              </a:solidFill>
            </a:endParaRPr>
          </a:p>
        </p:txBody>
      </p:sp>
      <p:sp>
        <p:nvSpPr>
          <p:cNvPr id="22" name="Abgerundetes Rechteck 21">
            <a:extLst>
              <a:ext uri="{FF2B5EF4-FFF2-40B4-BE49-F238E27FC236}">
                <a16:creationId xmlns:a16="http://schemas.microsoft.com/office/drawing/2014/main" id="{30AE4EC2-0B84-3175-0D9C-28C65E4D8F02}"/>
              </a:ext>
            </a:extLst>
          </p:cNvPr>
          <p:cNvSpPr/>
          <p:nvPr/>
        </p:nvSpPr>
        <p:spPr>
          <a:xfrm>
            <a:off x="1787497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Abgerundetes Rechteck 22">
            <a:extLst>
              <a:ext uri="{FF2B5EF4-FFF2-40B4-BE49-F238E27FC236}">
                <a16:creationId xmlns:a16="http://schemas.microsoft.com/office/drawing/2014/main" id="{27B313FA-CEC2-F0F7-7675-8E7583FE69D3}"/>
              </a:ext>
            </a:extLst>
          </p:cNvPr>
          <p:cNvSpPr/>
          <p:nvPr/>
        </p:nvSpPr>
        <p:spPr>
          <a:xfrm>
            <a:off x="3062176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Abgerundetes Rechteck 23">
            <a:extLst>
              <a:ext uri="{FF2B5EF4-FFF2-40B4-BE49-F238E27FC236}">
                <a16:creationId xmlns:a16="http://schemas.microsoft.com/office/drawing/2014/main" id="{497D650B-D268-7D18-5C88-0F8CEB619061}"/>
              </a:ext>
            </a:extLst>
          </p:cNvPr>
          <p:cNvSpPr/>
          <p:nvPr/>
        </p:nvSpPr>
        <p:spPr>
          <a:xfrm>
            <a:off x="4394789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Abgerundetes Rechteck 24">
            <a:extLst>
              <a:ext uri="{FF2B5EF4-FFF2-40B4-BE49-F238E27FC236}">
                <a16:creationId xmlns:a16="http://schemas.microsoft.com/office/drawing/2014/main" id="{7AF15262-B664-1C10-B08B-EF6BCFC29CA9}"/>
              </a:ext>
            </a:extLst>
          </p:cNvPr>
          <p:cNvSpPr/>
          <p:nvPr/>
        </p:nvSpPr>
        <p:spPr>
          <a:xfrm>
            <a:off x="5669468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Abgerundetes Rechteck 25">
            <a:extLst>
              <a:ext uri="{FF2B5EF4-FFF2-40B4-BE49-F238E27FC236}">
                <a16:creationId xmlns:a16="http://schemas.microsoft.com/office/drawing/2014/main" id="{6571F2EC-7ED5-E4C2-0A44-CA3B1AE99755}"/>
              </a:ext>
            </a:extLst>
          </p:cNvPr>
          <p:cNvSpPr/>
          <p:nvPr/>
        </p:nvSpPr>
        <p:spPr>
          <a:xfrm>
            <a:off x="6933045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Abgerundetes Rechteck 26">
            <a:extLst>
              <a:ext uri="{FF2B5EF4-FFF2-40B4-BE49-F238E27FC236}">
                <a16:creationId xmlns:a16="http://schemas.microsoft.com/office/drawing/2014/main" id="{9687F982-160B-BF6F-D6C2-2AB2D0F5619F}"/>
              </a:ext>
            </a:extLst>
          </p:cNvPr>
          <p:cNvSpPr/>
          <p:nvPr/>
        </p:nvSpPr>
        <p:spPr>
          <a:xfrm>
            <a:off x="8265658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Abgerundetes Rechteck 27">
            <a:extLst>
              <a:ext uri="{FF2B5EF4-FFF2-40B4-BE49-F238E27FC236}">
                <a16:creationId xmlns:a16="http://schemas.microsoft.com/office/drawing/2014/main" id="{6940A595-73F5-1AF8-2B8A-659E93F69FC6}"/>
              </a:ext>
            </a:extLst>
          </p:cNvPr>
          <p:cNvSpPr/>
          <p:nvPr/>
        </p:nvSpPr>
        <p:spPr>
          <a:xfrm>
            <a:off x="9526774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9" name="Abgerundetes Rechteck 28">
            <a:extLst>
              <a:ext uri="{FF2B5EF4-FFF2-40B4-BE49-F238E27FC236}">
                <a16:creationId xmlns:a16="http://schemas.microsoft.com/office/drawing/2014/main" id="{7739ED25-A277-480C-7441-A5F5ED0560C0}"/>
              </a:ext>
            </a:extLst>
          </p:cNvPr>
          <p:cNvSpPr/>
          <p:nvPr/>
        </p:nvSpPr>
        <p:spPr>
          <a:xfrm>
            <a:off x="10859387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276DCB6E-997F-75E3-69D9-011926C57F3E}"/>
              </a:ext>
            </a:extLst>
          </p:cNvPr>
          <p:cNvSpPr txBox="1"/>
          <p:nvPr/>
        </p:nvSpPr>
        <p:spPr>
          <a:xfrm>
            <a:off x="1821096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1989</a:t>
            </a:r>
            <a:endParaRPr lang="de-DE" sz="1300" dirty="0">
              <a:solidFill>
                <a:schemeClr val="bg1"/>
              </a:solidFill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47475B71-01A6-3987-A082-68BF89508C94}"/>
              </a:ext>
            </a:extLst>
          </p:cNvPr>
          <p:cNvSpPr txBox="1"/>
          <p:nvPr/>
        </p:nvSpPr>
        <p:spPr>
          <a:xfrm>
            <a:off x="3104092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1998</a:t>
            </a:r>
            <a:endParaRPr lang="de-DE" sz="1300" dirty="0">
              <a:solidFill>
                <a:schemeClr val="bg1"/>
              </a:soli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2808993A-5BEC-69C7-F135-D5A623A7D597}"/>
              </a:ext>
            </a:extLst>
          </p:cNvPr>
          <p:cNvSpPr txBox="1"/>
          <p:nvPr/>
        </p:nvSpPr>
        <p:spPr>
          <a:xfrm>
            <a:off x="4436706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2004</a:t>
            </a:r>
            <a:endParaRPr lang="de-DE" sz="1300" dirty="0">
              <a:solidFill>
                <a:schemeClr val="bg1"/>
              </a:solidFill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D760CE67-3015-2E3E-87A6-85F57B8A2FD6}"/>
              </a:ext>
            </a:extLst>
          </p:cNvPr>
          <p:cNvSpPr txBox="1"/>
          <p:nvPr/>
        </p:nvSpPr>
        <p:spPr>
          <a:xfrm>
            <a:off x="5712613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2008</a:t>
            </a:r>
            <a:endParaRPr lang="de-DE" sz="1300" dirty="0">
              <a:solidFill>
                <a:schemeClr val="bg1"/>
              </a:solidFill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6C277274-C16C-11A2-E8B6-0430494E3DF2}"/>
              </a:ext>
            </a:extLst>
          </p:cNvPr>
          <p:cNvSpPr txBox="1"/>
          <p:nvPr/>
        </p:nvSpPr>
        <p:spPr>
          <a:xfrm>
            <a:off x="6967255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2018</a:t>
            </a:r>
            <a:endParaRPr lang="de-DE" sz="1300" dirty="0">
              <a:solidFill>
                <a:schemeClr val="bg1"/>
              </a:solidFill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2F75F1B-9ED3-ECC5-B1F1-C152511E29F6}"/>
              </a:ext>
            </a:extLst>
          </p:cNvPr>
          <p:cNvSpPr txBox="1"/>
          <p:nvPr/>
        </p:nvSpPr>
        <p:spPr>
          <a:xfrm>
            <a:off x="8306958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2019</a:t>
            </a:r>
            <a:endParaRPr lang="de-DE" sz="1300" dirty="0">
              <a:solidFill>
                <a:schemeClr val="bg1"/>
              </a:solidFill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8CB3A9D2-9EAA-4310-EC1F-1D5D8F66BE92}"/>
              </a:ext>
            </a:extLst>
          </p:cNvPr>
          <p:cNvSpPr txBox="1"/>
          <p:nvPr/>
        </p:nvSpPr>
        <p:spPr>
          <a:xfrm>
            <a:off x="9568688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2023</a:t>
            </a:r>
            <a:endParaRPr lang="de-DE" sz="1300" dirty="0">
              <a:solidFill>
                <a:schemeClr val="bg1"/>
              </a:solidFill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DF91F403-E7A1-1D10-53C8-D4E61DB35B8A}"/>
              </a:ext>
            </a:extLst>
          </p:cNvPr>
          <p:cNvSpPr txBox="1"/>
          <p:nvPr/>
        </p:nvSpPr>
        <p:spPr>
          <a:xfrm>
            <a:off x="10901302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2024</a:t>
            </a:r>
            <a:endParaRPr lang="de-DE" sz="1300" dirty="0">
              <a:solidFill>
                <a:schemeClr val="bg1"/>
              </a:solidFill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3B4BD67-1AC1-8FE4-EA8A-ECD48C308DB3}"/>
              </a:ext>
            </a:extLst>
          </p:cNvPr>
          <p:cNvGrpSpPr/>
          <p:nvPr/>
        </p:nvGrpSpPr>
        <p:grpSpPr>
          <a:xfrm>
            <a:off x="171440" y="897921"/>
            <a:ext cx="1693570" cy="2531078"/>
            <a:chOff x="171440" y="897921"/>
            <a:chExt cx="1693570" cy="2531078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AB5611E1-E5AA-DDAC-1D94-D3C41DA47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906" y="897921"/>
              <a:ext cx="1171293" cy="1171293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D57E61D3-38A4-64A7-9685-4CBE2E5B3FA1}"/>
                </a:ext>
              </a:extLst>
            </p:cNvPr>
            <p:cNvSpPr txBox="1"/>
            <p:nvPr/>
          </p:nvSpPr>
          <p:spPr>
            <a:xfrm>
              <a:off x="171440" y="2148469"/>
              <a:ext cx="1693570" cy="7984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Im Juli 1979 gründet Harmut </a:t>
              </a:r>
              <a:r>
                <a:rPr lang="de-DE" sz="1300" dirty="0" err="1">
                  <a:effectLst/>
                  <a:latin typeface="Helvetica" pitchFamily="2" charset="0"/>
                </a:rPr>
                <a:t>Kleiter</a:t>
              </a:r>
              <a:r>
                <a:rPr lang="de-DE" sz="1300" dirty="0">
                  <a:effectLst/>
                  <a:latin typeface="Helvetica" pitchFamily="2" charset="0"/>
                </a:rPr>
                <a:t> die </a:t>
              </a:r>
              <a:r>
                <a:rPr lang="de-DE" sz="1300" dirty="0" err="1">
                  <a:effectLst/>
                  <a:latin typeface="Helvetica" pitchFamily="2" charset="0"/>
                </a:rPr>
                <a:t>micronetics</a:t>
              </a:r>
              <a:r>
                <a:rPr lang="de-DE" sz="1300" dirty="0">
                  <a:effectLst/>
                  <a:latin typeface="Helvetica" pitchFamily="2" charset="0"/>
                </a:rPr>
                <a:t> GmbH.</a:t>
              </a:r>
            </a:p>
          </p:txBody>
        </p:sp>
        <p:cxnSp>
          <p:nvCxnSpPr>
            <p:cNvPr id="38" name="Gerade Verbindung 37">
              <a:extLst>
                <a:ext uri="{FF2B5EF4-FFF2-40B4-BE49-F238E27FC236}">
                  <a16:creationId xmlns:a16="http://schemas.microsoft.com/office/drawing/2014/main" id="{5C53EEC5-5F6B-B6A6-BCFF-683C0CC7C502}"/>
                </a:ext>
              </a:extLst>
            </p:cNvPr>
            <p:cNvCxnSpPr>
              <a:cxnSpLocks/>
            </p:cNvCxnSpPr>
            <p:nvPr/>
          </p:nvCxnSpPr>
          <p:spPr>
            <a:xfrm>
              <a:off x="927751" y="3083442"/>
              <a:ext cx="0" cy="345557"/>
            </a:xfrm>
            <a:prstGeom prst="line">
              <a:avLst/>
            </a:prstGeom>
            <a:ln w="635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44C4305A-E9BF-5D21-CB90-B688DFD8FFA5}"/>
              </a:ext>
            </a:extLst>
          </p:cNvPr>
          <p:cNvGrpSpPr/>
          <p:nvPr/>
        </p:nvGrpSpPr>
        <p:grpSpPr>
          <a:xfrm>
            <a:off x="1475589" y="3713081"/>
            <a:ext cx="1502672" cy="1040276"/>
            <a:chOff x="1475589" y="3713081"/>
            <a:chExt cx="1502672" cy="1040276"/>
          </a:xfrm>
        </p:grpSpPr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46AFD176-BDB8-62C3-CAAD-F118BB4DCBD0}"/>
                </a:ext>
              </a:extLst>
            </p:cNvPr>
            <p:cNvSpPr txBox="1"/>
            <p:nvPr/>
          </p:nvSpPr>
          <p:spPr>
            <a:xfrm>
              <a:off x="1951459" y="4194934"/>
              <a:ext cx="1026802" cy="5584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Jahre </a:t>
              </a: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micronetics</a:t>
              </a:r>
              <a:endParaRPr lang="de-DE" sz="1300" dirty="0">
                <a:effectLst/>
                <a:latin typeface="Helvetica" pitchFamily="2" charset="0"/>
              </a:endParaRPr>
            </a:p>
          </p:txBody>
        </p:sp>
        <p:cxnSp>
          <p:nvCxnSpPr>
            <p:cNvPr id="40" name="Gerade Verbindung 39">
              <a:extLst>
                <a:ext uri="{FF2B5EF4-FFF2-40B4-BE49-F238E27FC236}">
                  <a16:creationId xmlns:a16="http://schemas.microsoft.com/office/drawing/2014/main" id="{0646F960-45DA-251F-B7F6-A1D46588B3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5765" y="3713081"/>
              <a:ext cx="0" cy="359774"/>
            </a:xfrm>
            <a:prstGeom prst="line">
              <a:avLst/>
            </a:prstGeom>
            <a:ln w="635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99EF2D35-4404-A996-5DC2-7C156720E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5589" y="4211090"/>
              <a:ext cx="497446" cy="474835"/>
            </a:xfrm>
            <a:prstGeom prst="rect">
              <a:avLst/>
            </a:prstGeom>
          </p:spPr>
        </p:pic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D6A975E-6B33-BFF2-53D6-A011A32D4026}"/>
              </a:ext>
            </a:extLst>
          </p:cNvPr>
          <p:cNvGrpSpPr/>
          <p:nvPr/>
        </p:nvGrpSpPr>
        <p:grpSpPr>
          <a:xfrm>
            <a:off x="2630915" y="914686"/>
            <a:ext cx="1625045" cy="2514313"/>
            <a:chOff x="2630915" y="914686"/>
            <a:chExt cx="1625045" cy="2514313"/>
          </a:xfrm>
        </p:grpSpPr>
        <p:pic>
          <p:nvPicPr>
            <p:cNvPr id="94" name="Grafik 93">
              <a:extLst>
                <a:ext uri="{FF2B5EF4-FFF2-40B4-BE49-F238E27FC236}">
                  <a16:creationId xmlns:a16="http://schemas.microsoft.com/office/drawing/2014/main" id="{FF7CB269-0ED5-C560-3E68-22FED16E0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73171" y="914686"/>
              <a:ext cx="1171293" cy="1171293"/>
            </a:xfrm>
            <a:prstGeom prst="rect">
              <a:avLst/>
            </a:prstGeom>
          </p:spPr>
        </p:pic>
        <p:cxnSp>
          <p:nvCxnSpPr>
            <p:cNvPr id="42" name="Gerade Verbindung 41">
              <a:extLst>
                <a:ext uri="{FF2B5EF4-FFF2-40B4-BE49-F238E27FC236}">
                  <a16:creationId xmlns:a16="http://schemas.microsoft.com/office/drawing/2014/main" id="{F6580194-D730-5ACC-181B-4EC396DBF489}"/>
                </a:ext>
              </a:extLst>
            </p:cNvPr>
            <p:cNvCxnSpPr>
              <a:cxnSpLocks/>
            </p:cNvCxnSpPr>
            <p:nvPr/>
          </p:nvCxnSpPr>
          <p:spPr>
            <a:xfrm>
              <a:off x="3446287" y="2803814"/>
              <a:ext cx="0" cy="625185"/>
            </a:xfrm>
            <a:prstGeom prst="line">
              <a:avLst/>
            </a:prstGeom>
            <a:ln w="635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1EA6F7AE-014E-9B87-0BA1-40366449A72F}"/>
                </a:ext>
              </a:extLst>
            </p:cNvPr>
            <p:cNvSpPr txBox="1"/>
            <p:nvPr/>
          </p:nvSpPr>
          <p:spPr>
            <a:xfrm>
              <a:off x="2630915" y="2148469"/>
              <a:ext cx="1625045" cy="5584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Sohn Oliver </a:t>
              </a:r>
              <a:r>
                <a:rPr lang="de-DE" sz="1300" dirty="0" err="1">
                  <a:effectLst/>
                  <a:latin typeface="Helvetica" pitchFamily="2" charset="0"/>
                </a:rPr>
                <a:t>Kleiter</a:t>
              </a:r>
              <a:r>
                <a:rPr lang="de-DE" sz="1300" dirty="0">
                  <a:effectLst/>
                  <a:latin typeface="Helvetica" pitchFamily="2" charset="0"/>
                </a:rPr>
                <a:t> tritt in die Firma ein</a:t>
              </a:r>
            </a:p>
          </p:txBody>
        </p:sp>
      </p:grpSp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2626F987-39C4-ADB1-6BA9-FE66230B5D27}"/>
              </a:ext>
            </a:extLst>
          </p:cNvPr>
          <p:cNvGrpSpPr/>
          <p:nvPr/>
        </p:nvGrpSpPr>
        <p:grpSpPr>
          <a:xfrm>
            <a:off x="4087816" y="3713081"/>
            <a:ext cx="1571743" cy="1056433"/>
            <a:chOff x="4087816" y="3713081"/>
            <a:chExt cx="1571743" cy="1056433"/>
          </a:xfrm>
        </p:grpSpPr>
        <p:cxnSp>
          <p:nvCxnSpPr>
            <p:cNvPr id="45" name="Gerade Verbindung 44">
              <a:extLst>
                <a:ext uri="{FF2B5EF4-FFF2-40B4-BE49-F238E27FC236}">
                  <a16:creationId xmlns:a16="http://schemas.microsoft.com/office/drawing/2014/main" id="{0E5A1E64-DFB3-DF5F-46D3-898BA94FED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3069" y="3713081"/>
              <a:ext cx="0" cy="359774"/>
            </a:xfrm>
            <a:prstGeom prst="line">
              <a:avLst/>
            </a:prstGeom>
            <a:ln w="635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A941F212-BEF2-CAE9-0E2D-010F10D5C1D3}"/>
                </a:ext>
              </a:extLst>
            </p:cNvPr>
            <p:cNvSpPr txBox="1"/>
            <p:nvPr/>
          </p:nvSpPr>
          <p:spPr>
            <a:xfrm>
              <a:off x="4632757" y="4211091"/>
              <a:ext cx="1026802" cy="5584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Jahre </a:t>
              </a: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micronetics</a:t>
              </a:r>
              <a:endParaRPr lang="de-DE" sz="1300" dirty="0">
                <a:effectLst/>
                <a:latin typeface="Helvetica" pitchFamily="2" charset="0"/>
              </a:endParaRPr>
            </a:p>
          </p:txBody>
        </p:sp>
        <p:pic>
          <p:nvPicPr>
            <p:cNvPr id="47" name="Grafik 46">
              <a:extLst>
                <a:ext uri="{FF2B5EF4-FFF2-40B4-BE49-F238E27FC236}">
                  <a16:creationId xmlns:a16="http://schemas.microsoft.com/office/drawing/2014/main" id="{BBD1D935-DAC3-FB7F-1304-DC41208B7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87816" y="4194934"/>
              <a:ext cx="570252" cy="486801"/>
            </a:xfrm>
            <a:prstGeom prst="rect">
              <a:avLst/>
            </a:prstGeom>
          </p:spPr>
        </p:pic>
      </p:grpSp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C1D03115-011C-706A-95B9-46367871355C}"/>
              </a:ext>
            </a:extLst>
          </p:cNvPr>
          <p:cNvGrpSpPr/>
          <p:nvPr/>
        </p:nvGrpSpPr>
        <p:grpSpPr>
          <a:xfrm>
            <a:off x="5163902" y="917896"/>
            <a:ext cx="1808122" cy="2511103"/>
            <a:chOff x="5163902" y="917896"/>
            <a:chExt cx="1808122" cy="2511103"/>
          </a:xfrm>
        </p:grpSpPr>
        <p:cxnSp>
          <p:nvCxnSpPr>
            <p:cNvPr id="49" name="Gerade Verbindung 48">
              <a:extLst>
                <a:ext uri="{FF2B5EF4-FFF2-40B4-BE49-F238E27FC236}">
                  <a16:creationId xmlns:a16="http://schemas.microsoft.com/office/drawing/2014/main" id="{4D4E03C1-5DA2-1A37-CD24-4F29FAF38C74}"/>
                </a:ext>
              </a:extLst>
            </p:cNvPr>
            <p:cNvCxnSpPr>
              <a:cxnSpLocks/>
            </p:cNvCxnSpPr>
            <p:nvPr/>
          </p:nvCxnSpPr>
          <p:spPr>
            <a:xfrm>
              <a:off x="6064762" y="2803814"/>
              <a:ext cx="0" cy="625185"/>
            </a:xfrm>
            <a:prstGeom prst="line">
              <a:avLst/>
            </a:prstGeom>
            <a:ln w="635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43948DA0-F69D-44A7-6623-211C3B9BA092}"/>
                </a:ext>
              </a:extLst>
            </p:cNvPr>
            <p:cNvSpPr txBox="1"/>
            <p:nvPr/>
          </p:nvSpPr>
          <p:spPr>
            <a:xfrm>
              <a:off x="5163902" y="2148469"/>
              <a:ext cx="1808122" cy="5584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Tochter Angela </a:t>
              </a:r>
              <a:r>
                <a:rPr lang="de-DE" sz="1300" dirty="0" err="1">
                  <a:effectLst/>
                  <a:latin typeface="Helvetica" pitchFamily="2" charset="0"/>
                </a:rPr>
                <a:t>Kleiter</a:t>
              </a:r>
              <a:r>
                <a:rPr lang="de-DE" sz="1300" dirty="0">
                  <a:effectLst/>
                  <a:latin typeface="Helvetica" pitchFamily="2" charset="0"/>
                </a:rPr>
                <a:t> tritt in die Firma ein</a:t>
              </a:r>
            </a:p>
          </p:txBody>
        </p:sp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3246757F-8893-3532-D8BE-22EDF19F0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79115" y="917896"/>
              <a:ext cx="1171293" cy="1171293"/>
            </a:xfrm>
            <a:prstGeom prst="rect">
              <a:avLst/>
            </a:prstGeom>
          </p:spPr>
        </p:pic>
      </p:grpSp>
      <p:grpSp>
        <p:nvGrpSpPr>
          <p:cNvPr id="88" name="Gruppieren 87">
            <a:extLst>
              <a:ext uri="{FF2B5EF4-FFF2-40B4-BE49-F238E27FC236}">
                <a16:creationId xmlns:a16="http://schemas.microsoft.com/office/drawing/2014/main" id="{C648E033-45FE-676A-735C-9E939DADBD73}"/>
              </a:ext>
            </a:extLst>
          </p:cNvPr>
          <p:cNvGrpSpPr/>
          <p:nvPr/>
        </p:nvGrpSpPr>
        <p:grpSpPr>
          <a:xfrm>
            <a:off x="5290469" y="3713081"/>
            <a:ext cx="3273364" cy="2574585"/>
            <a:chOff x="5290469" y="3713081"/>
            <a:chExt cx="3273364" cy="2574585"/>
          </a:xfrm>
        </p:grpSpPr>
        <p:cxnSp>
          <p:nvCxnSpPr>
            <p:cNvPr id="48" name="Gerade Verbindung 47">
              <a:extLst>
                <a:ext uri="{FF2B5EF4-FFF2-40B4-BE49-F238E27FC236}">
                  <a16:creationId xmlns:a16="http://schemas.microsoft.com/office/drawing/2014/main" id="{677EBC6E-41C6-BC1E-0D8B-B6B1C43D6C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67326" y="3713081"/>
              <a:ext cx="0" cy="1416724"/>
            </a:xfrm>
            <a:prstGeom prst="line">
              <a:avLst/>
            </a:prstGeom>
            <a:ln w="635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4B53A634-7EBC-4220-C7FC-AB8115826F45}"/>
                </a:ext>
              </a:extLst>
            </p:cNvPr>
            <p:cNvSpPr txBox="1"/>
            <p:nvPr/>
          </p:nvSpPr>
          <p:spPr>
            <a:xfrm>
              <a:off x="6935968" y="5437397"/>
              <a:ext cx="1627865" cy="7984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micronetics</a:t>
              </a:r>
              <a:r>
                <a:rPr lang="de-DE" sz="1300" dirty="0">
                  <a:effectLst/>
                  <a:latin typeface="Helvetica" pitchFamily="2" charset="0"/>
                </a:rPr>
                <a:t> wird nach DIN ISO9001</a:t>
              </a: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zertifiziert</a:t>
              </a:r>
            </a:p>
          </p:txBody>
        </p:sp>
        <p:pic>
          <p:nvPicPr>
            <p:cNvPr id="53" name="Grafik 52">
              <a:extLst>
                <a:ext uri="{FF2B5EF4-FFF2-40B4-BE49-F238E27FC236}">
                  <a16:creationId xmlns:a16="http://schemas.microsoft.com/office/drawing/2014/main" id="{FADE2C00-0E3C-C740-E5AA-3B9A71E1B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90469" y="5385617"/>
              <a:ext cx="1548583" cy="90204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endPos="0" dist="5000" dir="5400000" sy="-100000" algn="bl" rotWithShape="0"/>
            </a:effectLst>
          </p:spPr>
        </p:pic>
      </p:grp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517C734F-DDCF-7FF3-7457-D38919127EBA}"/>
              </a:ext>
            </a:extLst>
          </p:cNvPr>
          <p:cNvGrpSpPr/>
          <p:nvPr/>
        </p:nvGrpSpPr>
        <p:grpSpPr>
          <a:xfrm>
            <a:off x="6447031" y="3713081"/>
            <a:ext cx="2353801" cy="1056432"/>
            <a:chOff x="6447031" y="3713081"/>
            <a:chExt cx="2353801" cy="1056432"/>
          </a:xfrm>
        </p:grpSpPr>
        <p:cxnSp>
          <p:nvCxnSpPr>
            <p:cNvPr id="54" name="Gerade Verbindung 53">
              <a:extLst>
                <a:ext uri="{FF2B5EF4-FFF2-40B4-BE49-F238E27FC236}">
                  <a16:creationId xmlns:a16="http://schemas.microsoft.com/office/drawing/2014/main" id="{38BD9FB2-5835-4AF3-3923-7DBF9C6DFE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27608" y="3713081"/>
              <a:ext cx="0" cy="359774"/>
            </a:xfrm>
            <a:prstGeom prst="line">
              <a:avLst/>
            </a:prstGeom>
            <a:ln w="635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1529B2B9-5D59-F792-66EF-7AD62F90E3DF}"/>
                </a:ext>
              </a:extLst>
            </p:cNvPr>
            <p:cNvSpPr txBox="1"/>
            <p:nvPr/>
          </p:nvSpPr>
          <p:spPr>
            <a:xfrm>
              <a:off x="6447031" y="4211090"/>
              <a:ext cx="2353801" cy="5584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Lagerumbau mit </a:t>
              </a:r>
              <a:br>
                <a:rPr lang="de-DE" sz="1300" dirty="0">
                  <a:effectLst/>
                  <a:latin typeface="Helvetica" pitchFamily="2" charset="0"/>
                </a:rPr>
              </a:br>
              <a:r>
                <a:rPr lang="de-DE" sz="1300" dirty="0">
                  <a:effectLst/>
                  <a:latin typeface="Helvetica" pitchFamily="2" charset="0"/>
                </a:rPr>
                <a:t>erweiterter Lagerkapazität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342C26C-22C3-7F05-3376-C939529C1E19}"/>
              </a:ext>
            </a:extLst>
          </p:cNvPr>
          <p:cNvGrpSpPr/>
          <p:nvPr/>
        </p:nvGrpSpPr>
        <p:grpSpPr>
          <a:xfrm>
            <a:off x="7696084" y="1161338"/>
            <a:ext cx="2209495" cy="2267661"/>
            <a:chOff x="7696084" y="1161338"/>
            <a:chExt cx="2209495" cy="2267661"/>
          </a:xfrm>
        </p:grpSpPr>
        <p:cxnSp>
          <p:nvCxnSpPr>
            <p:cNvPr id="56" name="Gerade Verbindung 55">
              <a:extLst>
                <a:ext uri="{FF2B5EF4-FFF2-40B4-BE49-F238E27FC236}">
                  <a16:creationId xmlns:a16="http://schemas.microsoft.com/office/drawing/2014/main" id="{99AD5648-30F9-8FEF-B8E7-27C857438159}"/>
                </a:ext>
              </a:extLst>
            </p:cNvPr>
            <p:cNvCxnSpPr>
              <a:cxnSpLocks/>
            </p:cNvCxnSpPr>
            <p:nvPr/>
          </p:nvCxnSpPr>
          <p:spPr>
            <a:xfrm>
              <a:off x="8662931" y="3083442"/>
              <a:ext cx="0" cy="345557"/>
            </a:xfrm>
            <a:prstGeom prst="line">
              <a:avLst/>
            </a:prstGeom>
            <a:ln w="635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5BC133AD-AFF2-6377-271D-46D63884C850}"/>
                </a:ext>
              </a:extLst>
            </p:cNvPr>
            <p:cNvSpPr txBox="1"/>
            <p:nvPr/>
          </p:nvSpPr>
          <p:spPr>
            <a:xfrm>
              <a:off x="7696084" y="1161338"/>
              <a:ext cx="2209495" cy="1749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 Neue" panose="02000503000000020004" pitchFamily="2" charset="0"/>
                </a:rPr>
                <a:t>Angela und Oliver </a:t>
              </a:r>
              <a:r>
                <a:rPr lang="de-DE" sz="1300" dirty="0" err="1">
                  <a:effectLst/>
                  <a:latin typeface="Helvetica Neue" panose="02000503000000020004" pitchFamily="2" charset="0"/>
                </a:rPr>
                <a:t>Kleiter</a:t>
              </a:r>
              <a:r>
                <a:rPr lang="de-DE" sz="1300" dirty="0">
                  <a:latin typeface="Helvetica Neue" panose="02000503000000020004" pitchFamily="2" charset="0"/>
                </a:rPr>
                <a:t> </a:t>
              </a:r>
              <a:r>
                <a:rPr lang="de-DE" sz="1300" dirty="0">
                  <a:effectLst/>
                  <a:latin typeface="Helvetica Neue" panose="02000503000000020004" pitchFamily="2" charset="0"/>
                </a:rPr>
                <a:t>werden Teilhaber mit je </a:t>
              </a:r>
              <a:br>
                <a:rPr lang="de-DE" sz="1300" dirty="0">
                  <a:effectLst/>
                  <a:latin typeface="Helvetica Neue" panose="02000503000000020004" pitchFamily="2" charset="0"/>
                </a:rPr>
              </a:br>
              <a:r>
                <a:rPr lang="de-DE" sz="1300" dirty="0">
                  <a:effectLst/>
                  <a:latin typeface="Helvetica Neue" panose="02000503000000020004" pitchFamily="2" charset="0"/>
                </a:rPr>
                <a:t>25 Prozent. </a:t>
              </a: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 Neue" panose="02000503000000020004" pitchFamily="2" charset="0"/>
                </a:rPr>
                <a:t>Hartmut </a:t>
              </a:r>
              <a:r>
                <a:rPr lang="de-DE" sz="1300" dirty="0" err="1">
                  <a:effectLst/>
                  <a:latin typeface="Helvetica Neue" panose="02000503000000020004" pitchFamily="2" charset="0"/>
                </a:rPr>
                <a:t>Kleiter</a:t>
              </a:r>
              <a:r>
                <a:rPr lang="de-DE" sz="1300" dirty="0">
                  <a:effectLst/>
                  <a:latin typeface="Helvetica Neue" panose="02000503000000020004" pitchFamily="2" charset="0"/>
                </a:rPr>
                <a:t> scheidet aus dem Tagesgeschäft aus und hält 50 Prozent </a:t>
              </a:r>
              <a:br>
                <a:rPr lang="de-DE" sz="1300" dirty="0">
                  <a:effectLst/>
                  <a:latin typeface="Helvetica Neue" panose="02000503000000020004" pitchFamily="2" charset="0"/>
                </a:rPr>
              </a:br>
              <a:r>
                <a:rPr lang="de-DE" sz="1300" dirty="0">
                  <a:effectLst/>
                  <a:latin typeface="Helvetica Neue" panose="02000503000000020004" pitchFamily="2" charset="0"/>
                </a:rPr>
                <a:t>an der GmbH.</a:t>
              </a:r>
            </a:p>
          </p:txBody>
        </p:sp>
      </p:grp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A0060969-5666-63EC-F6AE-BA37C13FC882}"/>
              </a:ext>
            </a:extLst>
          </p:cNvPr>
          <p:cNvGrpSpPr/>
          <p:nvPr/>
        </p:nvGrpSpPr>
        <p:grpSpPr>
          <a:xfrm>
            <a:off x="9023094" y="3713081"/>
            <a:ext cx="2148697" cy="1553537"/>
            <a:chOff x="9023094" y="3713081"/>
            <a:chExt cx="2148697" cy="1553537"/>
          </a:xfrm>
        </p:grpSpPr>
        <p:cxnSp>
          <p:nvCxnSpPr>
            <p:cNvPr id="58" name="Gerade Verbindung 57">
              <a:extLst>
                <a:ext uri="{FF2B5EF4-FFF2-40B4-BE49-F238E27FC236}">
                  <a16:creationId xmlns:a16="http://schemas.microsoft.com/office/drawing/2014/main" id="{94723196-0BC9-18DC-46D5-63A7922733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1661" y="3713081"/>
              <a:ext cx="0" cy="359774"/>
            </a:xfrm>
            <a:prstGeom prst="line">
              <a:avLst/>
            </a:prstGeom>
            <a:ln w="635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944CC688-F966-5204-B673-F06185483593}"/>
                </a:ext>
              </a:extLst>
            </p:cNvPr>
            <p:cNvSpPr txBox="1"/>
            <p:nvPr/>
          </p:nvSpPr>
          <p:spPr>
            <a:xfrm>
              <a:off x="9023094" y="4228064"/>
              <a:ext cx="2148697" cy="10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Angela und Oliver </a:t>
              </a:r>
              <a:r>
                <a:rPr lang="de-DE" sz="1300" dirty="0" err="1">
                  <a:effectLst/>
                  <a:latin typeface="Helvetica" pitchFamily="2" charset="0"/>
                </a:rPr>
                <a:t>Kleiter</a:t>
              </a:r>
              <a:r>
                <a:rPr lang="de-DE" sz="1300" dirty="0">
                  <a:effectLst/>
                  <a:latin typeface="Helvetica" pitchFamily="2" charset="0"/>
                </a:rPr>
                <a:t> übernehmen die Firma </a:t>
              </a:r>
              <a:br>
                <a:rPr lang="de-DE" sz="1300" dirty="0">
                  <a:effectLst/>
                  <a:latin typeface="Helvetica" pitchFamily="2" charset="0"/>
                </a:rPr>
              </a:br>
              <a:r>
                <a:rPr lang="de-DE" sz="1300" dirty="0">
                  <a:effectLst/>
                  <a:latin typeface="Helvetica" pitchFamily="2" charset="0"/>
                </a:rPr>
                <a:t>mit je 50 Prozent Anteil und die Geschäftsführung.</a:t>
              </a:r>
            </a:p>
          </p:txBody>
        </p:sp>
      </p:grpSp>
      <p:grpSp>
        <p:nvGrpSpPr>
          <p:cNvPr id="92" name="Gruppieren 91">
            <a:extLst>
              <a:ext uri="{FF2B5EF4-FFF2-40B4-BE49-F238E27FC236}">
                <a16:creationId xmlns:a16="http://schemas.microsoft.com/office/drawing/2014/main" id="{B1B389A9-71B0-DC12-BD45-ECAD67EC6710}"/>
              </a:ext>
            </a:extLst>
          </p:cNvPr>
          <p:cNvGrpSpPr/>
          <p:nvPr/>
        </p:nvGrpSpPr>
        <p:grpSpPr>
          <a:xfrm>
            <a:off x="10449605" y="2312736"/>
            <a:ext cx="1593838" cy="1116263"/>
            <a:chOff x="10449605" y="2312736"/>
            <a:chExt cx="1593838" cy="1116263"/>
          </a:xfrm>
        </p:grpSpPr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8C803C08-A6F2-4038-591A-FC1F32551607}"/>
                </a:ext>
              </a:extLst>
            </p:cNvPr>
            <p:cNvSpPr txBox="1"/>
            <p:nvPr/>
          </p:nvSpPr>
          <p:spPr>
            <a:xfrm>
              <a:off x="11016641" y="2342534"/>
              <a:ext cx="1026802" cy="5584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Jahre </a:t>
              </a: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micronetics</a:t>
              </a:r>
              <a:endParaRPr lang="de-DE" sz="1300" dirty="0">
                <a:effectLst/>
                <a:latin typeface="Helvetica" pitchFamily="2" charset="0"/>
              </a:endParaRPr>
            </a:p>
          </p:txBody>
        </p:sp>
        <p:cxnSp>
          <p:nvCxnSpPr>
            <p:cNvPr id="61" name="Gerade Verbindung 60">
              <a:extLst>
                <a:ext uri="{FF2B5EF4-FFF2-40B4-BE49-F238E27FC236}">
                  <a16:creationId xmlns:a16="http://schemas.microsoft.com/office/drawing/2014/main" id="{F0B64F45-2D7B-E10D-EA7E-A40957BCE163}"/>
                </a:ext>
              </a:extLst>
            </p:cNvPr>
            <p:cNvCxnSpPr>
              <a:cxnSpLocks/>
            </p:cNvCxnSpPr>
            <p:nvPr/>
          </p:nvCxnSpPr>
          <p:spPr>
            <a:xfrm>
              <a:off x="11258184" y="3083442"/>
              <a:ext cx="0" cy="345557"/>
            </a:xfrm>
            <a:prstGeom prst="line">
              <a:avLst/>
            </a:prstGeom>
            <a:ln w="635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Grafik 61">
              <a:extLst>
                <a:ext uri="{FF2B5EF4-FFF2-40B4-BE49-F238E27FC236}">
                  <a16:creationId xmlns:a16="http://schemas.microsoft.com/office/drawing/2014/main" id="{4541A03C-F9E7-1C1A-4E7F-38923C837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449605" y="2312736"/>
              <a:ext cx="596066" cy="508837"/>
            </a:xfrm>
            <a:prstGeom prst="rect">
              <a:avLst/>
            </a:prstGeom>
          </p:spPr>
        </p:pic>
      </p:grpSp>
      <p:sp>
        <p:nvSpPr>
          <p:cNvPr id="63" name="Oval 62">
            <a:extLst>
              <a:ext uri="{FF2B5EF4-FFF2-40B4-BE49-F238E27FC236}">
                <a16:creationId xmlns:a16="http://schemas.microsoft.com/office/drawing/2014/main" id="{C54852B6-3D2A-0D5B-3DBF-610669AF0019}"/>
              </a:ext>
            </a:extLst>
          </p:cNvPr>
          <p:cNvSpPr/>
          <p:nvPr/>
        </p:nvSpPr>
        <p:spPr>
          <a:xfrm>
            <a:off x="11849725" y="4362309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FCD4FC9-4C0C-A6BC-2D94-AD0CBA2C4959}"/>
              </a:ext>
            </a:extLst>
          </p:cNvPr>
          <p:cNvSpPr/>
          <p:nvPr/>
        </p:nvSpPr>
        <p:spPr>
          <a:xfrm>
            <a:off x="11849725" y="4604466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A3625D5-DCBB-25CC-B584-CF054F0CEEA5}"/>
              </a:ext>
            </a:extLst>
          </p:cNvPr>
          <p:cNvSpPr/>
          <p:nvPr/>
        </p:nvSpPr>
        <p:spPr>
          <a:xfrm>
            <a:off x="11849725" y="4856908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50743140-AD0C-12F1-9C1C-C59E4E2DDB1B}"/>
              </a:ext>
            </a:extLst>
          </p:cNvPr>
          <p:cNvSpPr/>
          <p:nvPr/>
        </p:nvSpPr>
        <p:spPr>
          <a:xfrm>
            <a:off x="11849725" y="5098130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58B8F1AC-FF0E-46EA-BEC5-B974AD2F6B67}"/>
              </a:ext>
            </a:extLst>
          </p:cNvPr>
          <p:cNvSpPr/>
          <p:nvPr/>
        </p:nvSpPr>
        <p:spPr>
          <a:xfrm>
            <a:off x="11849725" y="5333743"/>
            <a:ext cx="172387" cy="172387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65A76C5B-47F5-6C05-769C-3E8DBAC31AE4}"/>
              </a:ext>
            </a:extLst>
          </p:cNvPr>
          <p:cNvSpPr/>
          <p:nvPr/>
        </p:nvSpPr>
        <p:spPr>
          <a:xfrm>
            <a:off x="11849725" y="5574965"/>
            <a:ext cx="172387" cy="172387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81F5B385-F18E-B23E-C9F4-4A1475B4AF1B}"/>
              </a:ext>
            </a:extLst>
          </p:cNvPr>
          <p:cNvSpPr/>
          <p:nvPr/>
        </p:nvSpPr>
        <p:spPr>
          <a:xfrm>
            <a:off x="11849725" y="5804968"/>
            <a:ext cx="172387" cy="172387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B35B5F4-5258-9155-FB47-B2FF64A34DE1}"/>
              </a:ext>
            </a:extLst>
          </p:cNvPr>
          <p:cNvSpPr/>
          <p:nvPr/>
        </p:nvSpPr>
        <p:spPr>
          <a:xfrm>
            <a:off x="11849725" y="6040580"/>
            <a:ext cx="172387" cy="172387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BC0445B-BBDA-2BF5-9B47-7E4C3012EC9F}"/>
              </a:ext>
            </a:extLst>
          </p:cNvPr>
          <p:cNvSpPr/>
          <p:nvPr/>
        </p:nvSpPr>
        <p:spPr>
          <a:xfrm>
            <a:off x="11849725" y="6270582"/>
            <a:ext cx="172387" cy="172387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BE285E32-052B-B2B1-6924-3D15CA3524FC}"/>
              </a:ext>
            </a:extLst>
          </p:cNvPr>
          <p:cNvSpPr/>
          <p:nvPr/>
        </p:nvSpPr>
        <p:spPr>
          <a:xfrm>
            <a:off x="11849725" y="6511804"/>
            <a:ext cx="172387" cy="172387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Titel 1">
            <a:extLst>
              <a:ext uri="{FF2B5EF4-FFF2-40B4-BE49-F238E27FC236}">
                <a16:creationId xmlns:a16="http://schemas.microsoft.com/office/drawing/2014/main" id="{EEC5FFFE-D1D4-1D88-5D76-AD8C643FF7EE}"/>
              </a:ext>
            </a:extLst>
          </p:cNvPr>
          <p:cNvSpPr txBox="1">
            <a:spLocks/>
          </p:cNvSpPr>
          <p:nvPr/>
        </p:nvSpPr>
        <p:spPr>
          <a:xfrm>
            <a:off x="11766725" y="4572251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02</a:t>
            </a:r>
          </a:p>
        </p:txBody>
      </p:sp>
      <p:sp>
        <p:nvSpPr>
          <p:cNvPr id="74" name="Titel 1">
            <a:extLst>
              <a:ext uri="{FF2B5EF4-FFF2-40B4-BE49-F238E27FC236}">
                <a16:creationId xmlns:a16="http://schemas.microsoft.com/office/drawing/2014/main" id="{952BF0E5-B6ED-51A2-1410-84416E90229C}"/>
              </a:ext>
            </a:extLst>
          </p:cNvPr>
          <p:cNvSpPr txBox="1">
            <a:spLocks/>
          </p:cNvSpPr>
          <p:nvPr/>
        </p:nvSpPr>
        <p:spPr>
          <a:xfrm>
            <a:off x="11766725" y="4821294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03</a:t>
            </a:r>
          </a:p>
        </p:txBody>
      </p:sp>
      <p:sp>
        <p:nvSpPr>
          <p:cNvPr id="75" name="Titel 1">
            <a:extLst>
              <a:ext uri="{FF2B5EF4-FFF2-40B4-BE49-F238E27FC236}">
                <a16:creationId xmlns:a16="http://schemas.microsoft.com/office/drawing/2014/main" id="{6A3182BA-4955-B5C3-D737-9119FA13B74D}"/>
              </a:ext>
            </a:extLst>
          </p:cNvPr>
          <p:cNvSpPr txBox="1">
            <a:spLocks/>
          </p:cNvSpPr>
          <p:nvPr/>
        </p:nvSpPr>
        <p:spPr>
          <a:xfrm>
            <a:off x="11766725" y="506622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04</a:t>
            </a:r>
          </a:p>
        </p:txBody>
      </p:sp>
      <p:sp>
        <p:nvSpPr>
          <p:cNvPr id="76" name="Titel 1">
            <a:extLst>
              <a:ext uri="{FF2B5EF4-FFF2-40B4-BE49-F238E27FC236}">
                <a16:creationId xmlns:a16="http://schemas.microsoft.com/office/drawing/2014/main" id="{136F9DD6-8A7D-D652-92E9-89976FA06621}"/>
              </a:ext>
            </a:extLst>
          </p:cNvPr>
          <p:cNvSpPr txBox="1">
            <a:spLocks/>
          </p:cNvSpPr>
          <p:nvPr/>
        </p:nvSpPr>
        <p:spPr>
          <a:xfrm>
            <a:off x="11767279" y="432827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43065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023B6409-F15F-5119-B20A-4D633C257B61}"/>
              </a:ext>
            </a:extLst>
          </p:cNvPr>
          <p:cNvSpPr/>
          <p:nvPr/>
        </p:nvSpPr>
        <p:spPr>
          <a:xfrm>
            <a:off x="0" y="5223396"/>
            <a:ext cx="12192000" cy="1686383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74C09776-F7E8-A31B-905B-F8563D793A24}"/>
              </a:ext>
            </a:extLst>
          </p:cNvPr>
          <p:cNvSpPr/>
          <p:nvPr/>
        </p:nvSpPr>
        <p:spPr>
          <a:xfrm>
            <a:off x="0" y="5407897"/>
            <a:ext cx="12192000" cy="1501882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B3AA9900-3B77-F8B2-9226-942F598D3219}"/>
              </a:ext>
            </a:extLst>
          </p:cNvPr>
          <p:cNvSpPr/>
          <p:nvPr/>
        </p:nvSpPr>
        <p:spPr>
          <a:xfrm>
            <a:off x="1332000" y="1188000"/>
            <a:ext cx="409711" cy="45719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3814C71-F6B6-F69F-F425-2ED3C2F50410}"/>
              </a:ext>
            </a:extLst>
          </p:cNvPr>
          <p:cNvSpPr txBox="1">
            <a:spLocks/>
          </p:cNvSpPr>
          <p:nvPr/>
        </p:nvSpPr>
        <p:spPr>
          <a:xfrm>
            <a:off x="1257797" y="1337561"/>
            <a:ext cx="5128935" cy="4370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r>
              <a:rPr lang="de-DE" dirty="0">
                <a:latin typeface="Helvetica" pitchFamily="2" charset="0"/>
              </a:rPr>
              <a:t>Aktive Bauelemente</a:t>
            </a:r>
          </a:p>
        </p:txBody>
      </p: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33E64BFD-AE1D-A618-9CD8-ACC01CF64A33}"/>
              </a:ext>
            </a:extLst>
          </p:cNvPr>
          <p:cNvGrpSpPr/>
          <p:nvPr/>
        </p:nvGrpSpPr>
        <p:grpSpPr>
          <a:xfrm>
            <a:off x="391457" y="3138974"/>
            <a:ext cx="11287825" cy="2646580"/>
            <a:chOff x="391457" y="3138974"/>
            <a:chExt cx="11287825" cy="2646580"/>
          </a:xfrm>
        </p:grpSpPr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7F71B8E4-FBB2-9D66-34CB-BA9A03A05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457" y="3138974"/>
              <a:ext cx="11287825" cy="2646580"/>
            </a:xfrm>
            <a:prstGeom prst="roundRect">
              <a:avLst>
                <a:gd name="adj" fmla="val 5529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endPos="0" dist="5000" dir="5400000" sy="-100000" algn="bl" rotWithShape="0"/>
            </a:effectLst>
          </p:spPr>
        </p:pic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B882D34F-CBD6-91A9-4A38-D42753DD6DF9}"/>
                </a:ext>
              </a:extLst>
            </p:cNvPr>
            <p:cNvSpPr txBox="1"/>
            <p:nvPr/>
          </p:nvSpPr>
          <p:spPr>
            <a:xfrm>
              <a:off x="485292" y="3228839"/>
              <a:ext cx="2103126" cy="318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Ihre Ansprechpartner</a:t>
              </a:r>
            </a:p>
          </p:txBody>
        </p:sp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4FE9D1AB-1D67-5F20-F0F8-E605CB584B1F}"/>
              </a:ext>
            </a:extLst>
          </p:cNvPr>
          <p:cNvGrpSpPr/>
          <p:nvPr/>
        </p:nvGrpSpPr>
        <p:grpSpPr>
          <a:xfrm>
            <a:off x="476599" y="5464977"/>
            <a:ext cx="11436240" cy="706156"/>
            <a:chOff x="476599" y="5464977"/>
            <a:chExt cx="11436240" cy="706156"/>
          </a:xfrm>
        </p:grpSpPr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66460802-EE7C-C516-8B3B-327F27D9AF7E}"/>
                </a:ext>
              </a:extLst>
            </p:cNvPr>
            <p:cNvSpPr txBox="1"/>
            <p:nvPr/>
          </p:nvSpPr>
          <p:spPr>
            <a:xfrm>
              <a:off x="476599" y="5464978"/>
              <a:ext cx="1872031" cy="70615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b="1" dirty="0">
                  <a:effectLst/>
                  <a:latin typeface="Helvetica" pitchFamily="2" charset="0"/>
                </a:rPr>
                <a:t>Rainer </a:t>
              </a:r>
              <a:r>
                <a:rPr lang="de-DE" sz="1300" b="1" dirty="0" err="1">
                  <a:effectLst/>
                  <a:latin typeface="Helvetica" pitchFamily="2" charset="0"/>
                </a:rPr>
                <a:t>Loschert</a:t>
              </a:r>
              <a:endParaRPr lang="de-DE" sz="1300" b="1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loschert@micronetics.de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Telefon 07159 92583-80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791D0900-C55C-1674-37E9-7A866EC2FA7C}"/>
                </a:ext>
              </a:extLst>
            </p:cNvPr>
            <p:cNvSpPr txBox="1"/>
            <p:nvPr/>
          </p:nvSpPr>
          <p:spPr>
            <a:xfrm>
              <a:off x="2795781" y="5464978"/>
              <a:ext cx="2052966" cy="70615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b="1" dirty="0">
                  <a:effectLst/>
                  <a:latin typeface="Helvetica" pitchFamily="2" charset="0"/>
                </a:rPr>
                <a:t>Martina </a:t>
              </a:r>
              <a:r>
                <a:rPr lang="de-DE" sz="1300" b="1" dirty="0" err="1">
                  <a:effectLst/>
                  <a:latin typeface="Helvetica" pitchFamily="2" charset="0"/>
                </a:rPr>
                <a:t>Bentel</a:t>
              </a:r>
              <a:endParaRPr lang="de-DE" sz="1300" b="1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mbentel@micronetics.de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Telefon 07159 92583-70</a:t>
              </a: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98AAD050-9A0B-1647-7781-7BE1888C3437}"/>
                </a:ext>
              </a:extLst>
            </p:cNvPr>
            <p:cNvSpPr txBox="1"/>
            <p:nvPr/>
          </p:nvSpPr>
          <p:spPr>
            <a:xfrm>
              <a:off x="5127238" y="5464977"/>
              <a:ext cx="2222810" cy="70615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b="1" dirty="0">
                  <a:effectLst/>
                  <a:latin typeface="Helvetica" pitchFamily="2" charset="0"/>
                </a:rPr>
                <a:t>Angela </a:t>
              </a:r>
              <a:r>
                <a:rPr lang="de-DE" sz="1300" b="1" dirty="0" err="1">
                  <a:effectLst/>
                  <a:latin typeface="Helvetica" pitchFamily="2" charset="0"/>
                </a:rPr>
                <a:t>Kleiter</a:t>
              </a:r>
              <a:endParaRPr lang="de-DE" sz="1300" b="1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akleiter@micronetics.de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Telefon 07159 92583-22</a:t>
              </a:r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9DC25F95-0283-3CAB-E3FE-7BB8D7E959F8}"/>
                </a:ext>
              </a:extLst>
            </p:cNvPr>
            <p:cNvSpPr txBox="1"/>
            <p:nvPr/>
          </p:nvSpPr>
          <p:spPr>
            <a:xfrm>
              <a:off x="7393769" y="5464977"/>
              <a:ext cx="2222810" cy="70615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b="1" dirty="0">
                  <a:effectLst/>
                  <a:latin typeface="Helvetica" pitchFamily="2" charset="0"/>
                </a:rPr>
                <a:t>Nadja Gustke</a:t>
              </a: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Gustke@micronetics.de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Telefon 07159 92583-25</a:t>
              </a:r>
            </a:p>
          </p:txBody>
        </p:sp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1A1C6823-991E-B7C5-1C40-668320F2F2C0}"/>
                </a:ext>
              </a:extLst>
            </p:cNvPr>
            <p:cNvSpPr txBox="1"/>
            <p:nvPr/>
          </p:nvSpPr>
          <p:spPr>
            <a:xfrm>
              <a:off x="9690029" y="5464977"/>
              <a:ext cx="2222810" cy="70615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b="1" dirty="0">
                  <a:effectLst/>
                  <a:latin typeface="Helvetica" pitchFamily="2" charset="0"/>
                </a:rPr>
                <a:t>Timo Steimle</a:t>
              </a: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steimle@micronetics.de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Telefon 07159 92583-80</a:t>
              </a:r>
            </a:p>
          </p:txBody>
        </p:sp>
      </p:grpSp>
      <p:sp>
        <p:nvSpPr>
          <p:cNvPr id="58" name="Ecken des Rechtecks auf der gleichen Seite abrunden 57">
            <a:extLst>
              <a:ext uri="{FF2B5EF4-FFF2-40B4-BE49-F238E27FC236}">
                <a16:creationId xmlns:a16="http://schemas.microsoft.com/office/drawing/2014/main" id="{4E4187A3-1B22-3E75-655D-8BB1BCD787C2}"/>
              </a:ext>
            </a:extLst>
          </p:cNvPr>
          <p:cNvSpPr/>
          <p:nvPr/>
        </p:nvSpPr>
        <p:spPr>
          <a:xfrm rot="10800000" flipH="1" flipV="1">
            <a:off x="6880253" y="503552"/>
            <a:ext cx="3921181" cy="1953217"/>
          </a:xfrm>
          <a:prstGeom prst="round2SameRect">
            <a:avLst>
              <a:gd name="adj1" fmla="val 0"/>
              <a:gd name="adj2" fmla="val 8884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ABD3A23-4AFF-855D-189D-5D0719860980}"/>
              </a:ext>
            </a:extLst>
          </p:cNvPr>
          <p:cNvSpPr/>
          <p:nvPr/>
        </p:nvSpPr>
        <p:spPr>
          <a:xfrm>
            <a:off x="11849725" y="4362309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9BF94C-0929-4967-4D53-0BE9A2EB57B4}"/>
              </a:ext>
            </a:extLst>
          </p:cNvPr>
          <p:cNvSpPr/>
          <p:nvPr/>
        </p:nvSpPr>
        <p:spPr>
          <a:xfrm>
            <a:off x="11849725" y="4604466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0852D8B-D63F-BCF5-D87D-E5A2E2C3B37B}"/>
              </a:ext>
            </a:extLst>
          </p:cNvPr>
          <p:cNvSpPr/>
          <p:nvPr/>
        </p:nvSpPr>
        <p:spPr>
          <a:xfrm>
            <a:off x="11849725" y="4856908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C000EE4-C743-C1FF-4771-1737235C319B}"/>
              </a:ext>
            </a:extLst>
          </p:cNvPr>
          <p:cNvSpPr/>
          <p:nvPr/>
        </p:nvSpPr>
        <p:spPr>
          <a:xfrm>
            <a:off x="11849725" y="5098130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503CB36-8774-AE88-E3BF-0AF40B679BE6}"/>
              </a:ext>
            </a:extLst>
          </p:cNvPr>
          <p:cNvSpPr/>
          <p:nvPr/>
        </p:nvSpPr>
        <p:spPr>
          <a:xfrm>
            <a:off x="11849725" y="5333743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77C0174-B112-4A35-E366-2ABC7F71463C}"/>
              </a:ext>
            </a:extLst>
          </p:cNvPr>
          <p:cNvSpPr/>
          <p:nvPr/>
        </p:nvSpPr>
        <p:spPr>
          <a:xfrm>
            <a:off x="11849725" y="5574965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D98688D-0CBB-3DA0-91FE-68F48F1AAFCC}"/>
              </a:ext>
            </a:extLst>
          </p:cNvPr>
          <p:cNvSpPr/>
          <p:nvPr/>
        </p:nvSpPr>
        <p:spPr>
          <a:xfrm>
            <a:off x="11849725" y="5804968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593499D-B71E-72D3-D6DD-012A3967681F}"/>
              </a:ext>
            </a:extLst>
          </p:cNvPr>
          <p:cNvSpPr/>
          <p:nvPr/>
        </p:nvSpPr>
        <p:spPr>
          <a:xfrm>
            <a:off x="11849725" y="6040580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F15CDF0-F28B-2D54-A90D-8570A1B4FEFD}"/>
              </a:ext>
            </a:extLst>
          </p:cNvPr>
          <p:cNvSpPr/>
          <p:nvPr/>
        </p:nvSpPr>
        <p:spPr>
          <a:xfrm>
            <a:off x="11849725" y="6270582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3F64A54-D404-D47A-DB0D-F0C5E82A2D63}"/>
              </a:ext>
            </a:extLst>
          </p:cNvPr>
          <p:cNvSpPr/>
          <p:nvPr/>
        </p:nvSpPr>
        <p:spPr>
          <a:xfrm>
            <a:off x="11849725" y="6511804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itel 1">
            <a:extLst>
              <a:ext uri="{FF2B5EF4-FFF2-40B4-BE49-F238E27FC236}">
                <a16:creationId xmlns:a16="http://schemas.microsoft.com/office/drawing/2014/main" id="{51D84D44-46AC-88E6-A7BF-B4864F4425BE}"/>
              </a:ext>
            </a:extLst>
          </p:cNvPr>
          <p:cNvSpPr txBox="1">
            <a:spLocks/>
          </p:cNvSpPr>
          <p:nvPr/>
        </p:nvSpPr>
        <p:spPr>
          <a:xfrm>
            <a:off x="11766725" y="4572251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02</a:t>
            </a:r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D9FB2AF9-4598-FD1A-BD73-DFC4C8BDC25D}"/>
              </a:ext>
            </a:extLst>
          </p:cNvPr>
          <p:cNvSpPr txBox="1">
            <a:spLocks/>
          </p:cNvSpPr>
          <p:nvPr/>
        </p:nvSpPr>
        <p:spPr>
          <a:xfrm>
            <a:off x="11766725" y="4821294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03</a:t>
            </a:r>
          </a:p>
        </p:txBody>
      </p:sp>
      <p:sp>
        <p:nvSpPr>
          <p:cNvPr id="31" name="Titel 1">
            <a:extLst>
              <a:ext uri="{FF2B5EF4-FFF2-40B4-BE49-F238E27FC236}">
                <a16:creationId xmlns:a16="http://schemas.microsoft.com/office/drawing/2014/main" id="{D1CE4A90-BD10-67A6-74CC-C6FD33F65A5C}"/>
              </a:ext>
            </a:extLst>
          </p:cNvPr>
          <p:cNvSpPr txBox="1">
            <a:spLocks/>
          </p:cNvSpPr>
          <p:nvPr/>
        </p:nvSpPr>
        <p:spPr>
          <a:xfrm>
            <a:off x="11766725" y="506622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04</a:t>
            </a:r>
          </a:p>
        </p:txBody>
      </p:sp>
      <p:sp>
        <p:nvSpPr>
          <p:cNvPr id="32" name="Titel 1">
            <a:extLst>
              <a:ext uri="{FF2B5EF4-FFF2-40B4-BE49-F238E27FC236}">
                <a16:creationId xmlns:a16="http://schemas.microsoft.com/office/drawing/2014/main" id="{0C70EC76-C0A7-7572-968F-23C2EDC85831}"/>
              </a:ext>
            </a:extLst>
          </p:cNvPr>
          <p:cNvSpPr txBox="1">
            <a:spLocks/>
          </p:cNvSpPr>
          <p:nvPr/>
        </p:nvSpPr>
        <p:spPr>
          <a:xfrm>
            <a:off x="11767279" y="432827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01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91E64765-EF5B-508C-10C2-390999F3B422}"/>
              </a:ext>
            </a:extLst>
          </p:cNvPr>
          <p:cNvSpPr txBox="1">
            <a:spLocks/>
          </p:cNvSpPr>
          <p:nvPr/>
        </p:nvSpPr>
        <p:spPr>
          <a:xfrm>
            <a:off x="11766725" y="5301002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05</a:t>
            </a:r>
          </a:p>
        </p:txBody>
      </p:sp>
      <p:sp>
        <p:nvSpPr>
          <p:cNvPr id="34" name="Titel 1">
            <a:extLst>
              <a:ext uri="{FF2B5EF4-FFF2-40B4-BE49-F238E27FC236}">
                <a16:creationId xmlns:a16="http://schemas.microsoft.com/office/drawing/2014/main" id="{D6D80760-0B92-B0DD-4539-0642129C3498}"/>
              </a:ext>
            </a:extLst>
          </p:cNvPr>
          <p:cNvSpPr txBox="1">
            <a:spLocks/>
          </p:cNvSpPr>
          <p:nvPr/>
        </p:nvSpPr>
        <p:spPr>
          <a:xfrm>
            <a:off x="11766725" y="5543227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endParaRPr lang="de-DE" sz="800" b="1" i="0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79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41506B50-4C2C-CA3C-E152-0C0FE57EE1DF}"/>
              </a:ext>
            </a:extLst>
          </p:cNvPr>
          <p:cNvGrpSpPr/>
          <p:nvPr/>
        </p:nvGrpSpPr>
        <p:grpSpPr>
          <a:xfrm>
            <a:off x="1390669" y="3136913"/>
            <a:ext cx="7173221" cy="2653197"/>
            <a:chOff x="1390669" y="3136913"/>
            <a:chExt cx="7173221" cy="2653197"/>
          </a:xfrm>
        </p:grpSpPr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0520D434-58A3-A613-18F4-98AB3A756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0669" y="3136913"/>
              <a:ext cx="7173221" cy="2653197"/>
            </a:xfrm>
            <a:prstGeom prst="roundRect">
              <a:avLst>
                <a:gd name="adj" fmla="val 529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endPos="0" dist="5000" dir="5400000" sy="-100000" algn="bl" rotWithShape="0"/>
            </a:effectLst>
          </p:spPr>
        </p:pic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5482F3B6-CC39-1FE9-74BB-7DE36886447B}"/>
                </a:ext>
              </a:extLst>
            </p:cNvPr>
            <p:cNvSpPr txBox="1"/>
            <p:nvPr/>
          </p:nvSpPr>
          <p:spPr>
            <a:xfrm>
              <a:off x="1478112" y="3228839"/>
              <a:ext cx="2103126" cy="318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Ihre Ansprechpartner</a:t>
              </a: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023B6409-F15F-5119-B20A-4D633C257B61}"/>
              </a:ext>
            </a:extLst>
          </p:cNvPr>
          <p:cNvSpPr/>
          <p:nvPr/>
        </p:nvSpPr>
        <p:spPr>
          <a:xfrm>
            <a:off x="0" y="5223396"/>
            <a:ext cx="12192000" cy="1686383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74C09776-F7E8-A31B-905B-F8563D793A24}"/>
              </a:ext>
            </a:extLst>
          </p:cNvPr>
          <p:cNvSpPr/>
          <p:nvPr/>
        </p:nvSpPr>
        <p:spPr>
          <a:xfrm>
            <a:off x="0" y="5407897"/>
            <a:ext cx="12192000" cy="1501882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B3AA9900-3B77-F8B2-9226-942F598D3219}"/>
              </a:ext>
            </a:extLst>
          </p:cNvPr>
          <p:cNvSpPr/>
          <p:nvPr/>
        </p:nvSpPr>
        <p:spPr>
          <a:xfrm>
            <a:off x="1332000" y="1188000"/>
            <a:ext cx="409711" cy="45719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3814C71-F6B6-F69F-F425-2ED3C2F50410}"/>
              </a:ext>
            </a:extLst>
          </p:cNvPr>
          <p:cNvSpPr txBox="1">
            <a:spLocks/>
          </p:cNvSpPr>
          <p:nvPr/>
        </p:nvSpPr>
        <p:spPr>
          <a:xfrm>
            <a:off x="1257797" y="1337561"/>
            <a:ext cx="5128935" cy="1087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de-DE" dirty="0">
                <a:latin typeface="Helvetica" pitchFamily="2" charset="0"/>
              </a:rPr>
              <a:t>Passive Bauelemente und Qualitätsmanagement</a:t>
            </a:r>
          </a:p>
        </p:txBody>
      </p: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C482F892-E436-E8D5-C00F-C64602793482}"/>
              </a:ext>
            </a:extLst>
          </p:cNvPr>
          <p:cNvGrpSpPr/>
          <p:nvPr/>
        </p:nvGrpSpPr>
        <p:grpSpPr>
          <a:xfrm>
            <a:off x="1655711" y="5464977"/>
            <a:ext cx="7081712" cy="798553"/>
            <a:chOff x="1655711" y="5464977"/>
            <a:chExt cx="7081712" cy="798553"/>
          </a:xfrm>
        </p:grpSpPr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66460802-EE7C-C516-8B3B-327F27D9AF7E}"/>
                </a:ext>
              </a:extLst>
            </p:cNvPr>
            <p:cNvSpPr txBox="1"/>
            <p:nvPr/>
          </p:nvSpPr>
          <p:spPr>
            <a:xfrm>
              <a:off x="1655711" y="5464978"/>
              <a:ext cx="2052966" cy="7984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b="1" dirty="0">
                  <a:effectLst/>
                  <a:latin typeface="Helvetica" pitchFamily="2" charset="0"/>
                </a:rPr>
                <a:t>Oliver </a:t>
              </a:r>
              <a:r>
                <a:rPr lang="de-DE" sz="1300" b="1" dirty="0" err="1">
                  <a:effectLst/>
                  <a:latin typeface="Helvetica" pitchFamily="2" charset="0"/>
                </a:rPr>
                <a:t>Kleiter</a:t>
              </a:r>
              <a:endParaRPr lang="de-DE" sz="1300" b="1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okleiter@micronetics.de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Telefon 07159 92583-21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791D0900-C55C-1674-37E9-7A866EC2FA7C}"/>
                </a:ext>
              </a:extLst>
            </p:cNvPr>
            <p:cNvSpPr txBox="1"/>
            <p:nvPr/>
          </p:nvSpPr>
          <p:spPr>
            <a:xfrm>
              <a:off x="4093045" y="5464978"/>
              <a:ext cx="2052966" cy="798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b="1" dirty="0">
                  <a:effectLst/>
                  <a:latin typeface="Helvetica" pitchFamily="2" charset="0"/>
                </a:rPr>
                <a:t>Sebastian Brade</a:t>
              </a: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sbrade@micronetics.de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Telefon 07159 92583-61</a:t>
              </a: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98AAD050-9A0B-1647-7781-7BE1888C3437}"/>
                </a:ext>
              </a:extLst>
            </p:cNvPr>
            <p:cNvSpPr txBox="1"/>
            <p:nvPr/>
          </p:nvSpPr>
          <p:spPr>
            <a:xfrm>
              <a:off x="6514613" y="5464977"/>
              <a:ext cx="2222810" cy="7984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b="1" dirty="0">
                  <a:effectLst/>
                  <a:latin typeface="Helvetica" pitchFamily="2" charset="0"/>
                </a:rPr>
                <a:t>Raymund Fischer</a:t>
              </a: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fischer@micronetics.de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Telefon 07159 92583-32</a:t>
              </a:r>
            </a:p>
          </p:txBody>
        </p:sp>
      </p:grpSp>
      <p:sp>
        <p:nvSpPr>
          <p:cNvPr id="35" name="Ecken des Rechtecks auf der gleichen Seite abrunden 34">
            <a:extLst>
              <a:ext uri="{FF2B5EF4-FFF2-40B4-BE49-F238E27FC236}">
                <a16:creationId xmlns:a16="http://schemas.microsoft.com/office/drawing/2014/main" id="{24ED4EF9-5EC0-3544-8619-7BEE8B0543F8}"/>
              </a:ext>
            </a:extLst>
          </p:cNvPr>
          <p:cNvSpPr/>
          <p:nvPr/>
        </p:nvSpPr>
        <p:spPr>
          <a:xfrm rot="10800000" flipH="1" flipV="1">
            <a:off x="6880253" y="503552"/>
            <a:ext cx="3921181" cy="1953217"/>
          </a:xfrm>
          <a:prstGeom prst="round2SameRect">
            <a:avLst>
              <a:gd name="adj1" fmla="val 0"/>
              <a:gd name="adj2" fmla="val 8884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Ecken des Rechtecks auf der gleichen Seite abrunden 5">
            <a:extLst>
              <a:ext uri="{FF2B5EF4-FFF2-40B4-BE49-F238E27FC236}">
                <a16:creationId xmlns:a16="http://schemas.microsoft.com/office/drawing/2014/main" id="{50623953-18B9-789D-D57E-63943A4FE63D}"/>
              </a:ext>
            </a:extLst>
          </p:cNvPr>
          <p:cNvSpPr/>
          <p:nvPr/>
        </p:nvSpPr>
        <p:spPr>
          <a:xfrm rot="10800000">
            <a:off x="6880252" y="503552"/>
            <a:ext cx="3921181" cy="1953218"/>
          </a:xfrm>
          <a:prstGeom prst="round2SameRect">
            <a:avLst>
              <a:gd name="adj1" fmla="val 8804"/>
              <a:gd name="adj2" fmla="val 0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50F01D4-2A8F-9E8E-8230-F5C893718BF3}"/>
              </a:ext>
            </a:extLst>
          </p:cNvPr>
          <p:cNvSpPr/>
          <p:nvPr/>
        </p:nvSpPr>
        <p:spPr>
          <a:xfrm>
            <a:off x="11849725" y="4362309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4F6495-8673-1269-3F37-F6BC6F3603A2}"/>
              </a:ext>
            </a:extLst>
          </p:cNvPr>
          <p:cNvSpPr/>
          <p:nvPr/>
        </p:nvSpPr>
        <p:spPr>
          <a:xfrm>
            <a:off x="11849725" y="4604466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D9289BC-0D44-3C2E-2B84-C3BA719218E2}"/>
              </a:ext>
            </a:extLst>
          </p:cNvPr>
          <p:cNvSpPr/>
          <p:nvPr/>
        </p:nvSpPr>
        <p:spPr>
          <a:xfrm>
            <a:off x="11849725" y="4856908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01E0F5D-16B0-2DCA-6FAD-46A6FB8BA25F}"/>
              </a:ext>
            </a:extLst>
          </p:cNvPr>
          <p:cNvSpPr/>
          <p:nvPr/>
        </p:nvSpPr>
        <p:spPr>
          <a:xfrm>
            <a:off x="11849725" y="5098130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CCDEA8-7B40-D69D-9E88-DECD817E2933}"/>
              </a:ext>
            </a:extLst>
          </p:cNvPr>
          <p:cNvSpPr/>
          <p:nvPr/>
        </p:nvSpPr>
        <p:spPr>
          <a:xfrm>
            <a:off x="11849725" y="5333743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6C55070-3A47-ABA2-B5D1-B59A8D136574}"/>
              </a:ext>
            </a:extLst>
          </p:cNvPr>
          <p:cNvSpPr/>
          <p:nvPr/>
        </p:nvSpPr>
        <p:spPr>
          <a:xfrm>
            <a:off x="11849725" y="5574965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7EB0EDD-D198-AABE-1CDD-7F9DA2A46255}"/>
              </a:ext>
            </a:extLst>
          </p:cNvPr>
          <p:cNvSpPr/>
          <p:nvPr/>
        </p:nvSpPr>
        <p:spPr>
          <a:xfrm>
            <a:off x="11849725" y="5804968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E6E77E3-3057-37DF-DB5C-88CA45685A8B}"/>
              </a:ext>
            </a:extLst>
          </p:cNvPr>
          <p:cNvSpPr/>
          <p:nvPr/>
        </p:nvSpPr>
        <p:spPr>
          <a:xfrm>
            <a:off x="11849725" y="6040580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424A9C0-DA03-2A22-5326-71C4EC387994}"/>
              </a:ext>
            </a:extLst>
          </p:cNvPr>
          <p:cNvSpPr/>
          <p:nvPr/>
        </p:nvSpPr>
        <p:spPr>
          <a:xfrm>
            <a:off x="11849725" y="6270582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7815478-486E-0E81-D538-050ADC8AA24B}"/>
              </a:ext>
            </a:extLst>
          </p:cNvPr>
          <p:cNvSpPr/>
          <p:nvPr/>
        </p:nvSpPr>
        <p:spPr>
          <a:xfrm>
            <a:off x="11849725" y="6511804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itel 1">
            <a:extLst>
              <a:ext uri="{FF2B5EF4-FFF2-40B4-BE49-F238E27FC236}">
                <a16:creationId xmlns:a16="http://schemas.microsoft.com/office/drawing/2014/main" id="{AF8ACE17-035B-8D41-861D-1C8078EA6E89}"/>
              </a:ext>
            </a:extLst>
          </p:cNvPr>
          <p:cNvSpPr txBox="1">
            <a:spLocks/>
          </p:cNvSpPr>
          <p:nvPr/>
        </p:nvSpPr>
        <p:spPr>
          <a:xfrm>
            <a:off x="11766725" y="4572251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02</a:t>
            </a:r>
          </a:p>
        </p:txBody>
      </p:sp>
      <p:sp>
        <p:nvSpPr>
          <p:cNvPr id="37" name="Titel 1">
            <a:extLst>
              <a:ext uri="{FF2B5EF4-FFF2-40B4-BE49-F238E27FC236}">
                <a16:creationId xmlns:a16="http://schemas.microsoft.com/office/drawing/2014/main" id="{3D9E0823-5C16-B879-E0F5-31214B2B6D2B}"/>
              </a:ext>
            </a:extLst>
          </p:cNvPr>
          <p:cNvSpPr txBox="1">
            <a:spLocks/>
          </p:cNvSpPr>
          <p:nvPr/>
        </p:nvSpPr>
        <p:spPr>
          <a:xfrm>
            <a:off x="11766725" y="4821294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03</a:t>
            </a:r>
          </a:p>
        </p:txBody>
      </p:sp>
      <p:sp>
        <p:nvSpPr>
          <p:cNvPr id="39" name="Titel 1">
            <a:extLst>
              <a:ext uri="{FF2B5EF4-FFF2-40B4-BE49-F238E27FC236}">
                <a16:creationId xmlns:a16="http://schemas.microsoft.com/office/drawing/2014/main" id="{CB5776E3-5138-AF06-E799-89DBA4299C79}"/>
              </a:ext>
            </a:extLst>
          </p:cNvPr>
          <p:cNvSpPr txBox="1">
            <a:spLocks/>
          </p:cNvSpPr>
          <p:nvPr/>
        </p:nvSpPr>
        <p:spPr>
          <a:xfrm>
            <a:off x="11766725" y="506622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04</a:t>
            </a:r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B26250C2-7E72-F4DB-233B-2A813996DE81}"/>
              </a:ext>
            </a:extLst>
          </p:cNvPr>
          <p:cNvSpPr txBox="1">
            <a:spLocks/>
          </p:cNvSpPr>
          <p:nvPr/>
        </p:nvSpPr>
        <p:spPr>
          <a:xfrm>
            <a:off x="11767279" y="432827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01</a:t>
            </a:r>
          </a:p>
        </p:txBody>
      </p:sp>
      <p:sp>
        <p:nvSpPr>
          <p:cNvPr id="42" name="Titel 1">
            <a:extLst>
              <a:ext uri="{FF2B5EF4-FFF2-40B4-BE49-F238E27FC236}">
                <a16:creationId xmlns:a16="http://schemas.microsoft.com/office/drawing/2014/main" id="{75A2B1AB-67E1-5254-CEBA-47A56EF71A03}"/>
              </a:ext>
            </a:extLst>
          </p:cNvPr>
          <p:cNvSpPr txBox="1">
            <a:spLocks/>
          </p:cNvSpPr>
          <p:nvPr/>
        </p:nvSpPr>
        <p:spPr>
          <a:xfrm>
            <a:off x="11766725" y="5301002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05</a:t>
            </a:r>
          </a:p>
        </p:txBody>
      </p:sp>
      <p:sp>
        <p:nvSpPr>
          <p:cNvPr id="46" name="Titel 1">
            <a:extLst>
              <a:ext uri="{FF2B5EF4-FFF2-40B4-BE49-F238E27FC236}">
                <a16:creationId xmlns:a16="http://schemas.microsoft.com/office/drawing/2014/main" id="{E8E9E237-8183-2DCB-D402-DF384FD58DE7}"/>
              </a:ext>
            </a:extLst>
          </p:cNvPr>
          <p:cNvSpPr txBox="1">
            <a:spLocks/>
          </p:cNvSpPr>
          <p:nvPr/>
        </p:nvSpPr>
        <p:spPr>
          <a:xfrm>
            <a:off x="11766725" y="5543227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30387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DE71D497-38B8-6961-7CC9-E59840F9F022}"/>
              </a:ext>
            </a:extLst>
          </p:cNvPr>
          <p:cNvGrpSpPr/>
          <p:nvPr/>
        </p:nvGrpSpPr>
        <p:grpSpPr>
          <a:xfrm>
            <a:off x="191435" y="3120887"/>
            <a:ext cx="11766753" cy="2299690"/>
            <a:chOff x="191435" y="3120887"/>
            <a:chExt cx="11766753" cy="2299690"/>
          </a:xfrm>
        </p:grpSpPr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0908D2CC-8C98-B51C-E7D8-F988442F0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435" y="3120887"/>
              <a:ext cx="11766753" cy="2299690"/>
            </a:xfrm>
            <a:prstGeom prst="rect">
              <a:avLst/>
            </a:prstGeom>
          </p:spPr>
        </p:pic>
        <p:sp>
          <p:nvSpPr>
            <p:cNvPr id="75" name="Textfeld 74">
              <a:extLst>
                <a:ext uri="{FF2B5EF4-FFF2-40B4-BE49-F238E27FC236}">
                  <a16:creationId xmlns:a16="http://schemas.microsoft.com/office/drawing/2014/main" id="{3E9FFD6C-FEB5-A422-4D3B-7D6BFC60D331}"/>
                </a:ext>
              </a:extLst>
            </p:cNvPr>
            <p:cNvSpPr txBox="1"/>
            <p:nvPr/>
          </p:nvSpPr>
          <p:spPr>
            <a:xfrm>
              <a:off x="280437" y="3216313"/>
              <a:ext cx="2103126" cy="318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Ihre Ansprechpartner</a:t>
              </a:r>
            </a:p>
          </p:txBody>
        </p:sp>
      </p:grpSp>
      <p:sp>
        <p:nvSpPr>
          <p:cNvPr id="15" name="Ecken des Rechtecks auf der gleichen Seite abrunden 14">
            <a:extLst>
              <a:ext uri="{FF2B5EF4-FFF2-40B4-BE49-F238E27FC236}">
                <a16:creationId xmlns:a16="http://schemas.microsoft.com/office/drawing/2014/main" id="{CB7E0273-A575-B934-4E44-E8F73A126942}"/>
              </a:ext>
            </a:extLst>
          </p:cNvPr>
          <p:cNvSpPr/>
          <p:nvPr/>
        </p:nvSpPr>
        <p:spPr>
          <a:xfrm rot="10800000">
            <a:off x="6880253" y="509038"/>
            <a:ext cx="3921180" cy="1958703"/>
          </a:xfrm>
          <a:prstGeom prst="round2SameRect">
            <a:avLst>
              <a:gd name="adj1" fmla="val 9749"/>
              <a:gd name="adj2" fmla="val 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23B6409-F15F-5119-B20A-4D633C257B61}"/>
              </a:ext>
            </a:extLst>
          </p:cNvPr>
          <p:cNvSpPr/>
          <p:nvPr/>
        </p:nvSpPr>
        <p:spPr>
          <a:xfrm>
            <a:off x="0" y="4875173"/>
            <a:ext cx="12192000" cy="2034607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74C09776-F7E8-A31B-905B-F8563D793A24}"/>
              </a:ext>
            </a:extLst>
          </p:cNvPr>
          <p:cNvSpPr/>
          <p:nvPr/>
        </p:nvSpPr>
        <p:spPr>
          <a:xfrm>
            <a:off x="0" y="5208165"/>
            <a:ext cx="12192000" cy="1684151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B3AA9900-3B77-F8B2-9226-942F598D3219}"/>
              </a:ext>
            </a:extLst>
          </p:cNvPr>
          <p:cNvSpPr/>
          <p:nvPr/>
        </p:nvSpPr>
        <p:spPr>
          <a:xfrm>
            <a:off x="1332000" y="1188000"/>
            <a:ext cx="409711" cy="45719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F70E687-5292-C77B-1D69-3FAF9ECED1C8}"/>
              </a:ext>
            </a:extLst>
          </p:cNvPr>
          <p:cNvSpPr txBox="1">
            <a:spLocks/>
          </p:cNvSpPr>
          <p:nvPr/>
        </p:nvSpPr>
        <p:spPr>
          <a:xfrm>
            <a:off x="1257797" y="1337561"/>
            <a:ext cx="5128935" cy="1087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de-DE" dirty="0">
                <a:latin typeface="Helvetica" pitchFamily="2" charset="0"/>
              </a:rPr>
              <a:t>Elektromechanische Bauelemente</a:t>
            </a:r>
          </a:p>
        </p:txBody>
      </p: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7CA17C9E-D910-B1F8-5F5D-06F26D5E9A3D}"/>
              </a:ext>
            </a:extLst>
          </p:cNvPr>
          <p:cNvGrpSpPr/>
          <p:nvPr/>
        </p:nvGrpSpPr>
        <p:grpSpPr>
          <a:xfrm>
            <a:off x="105654" y="5065801"/>
            <a:ext cx="11791608" cy="649114"/>
            <a:chOff x="105654" y="5065801"/>
            <a:chExt cx="11791608" cy="649114"/>
          </a:xfrm>
        </p:grpSpPr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66460802-EE7C-C516-8B3B-327F27D9AF7E}"/>
                </a:ext>
              </a:extLst>
            </p:cNvPr>
            <p:cNvSpPr txBox="1"/>
            <p:nvPr/>
          </p:nvSpPr>
          <p:spPr>
            <a:xfrm>
              <a:off x="105654" y="5074842"/>
              <a:ext cx="1707915" cy="635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000" b="1" dirty="0">
                  <a:effectLst/>
                  <a:latin typeface="Helvetica" pitchFamily="2" charset="0"/>
                </a:rPr>
                <a:t>Claudia </a:t>
              </a:r>
              <a:r>
                <a:rPr lang="de-DE" sz="1000" b="1" dirty="0" err="1">
                  <a:effectLst/>
                  <a:latin typeface="Helvetica" pitchFamily="2" charset="0"/>
                </a:rPr>
                <a:t>Ramoser</a:t>
              </a:r>
              <a:endParaRPr lang="de-DE" sz="10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000" dirty="0" err="1">
                  <a:effectLst/>
                  <a:latin typeface="Helvetica" pitchFamily="2" charset="0"/>
                </a:rPr>
                <a:t>ramoser@micronetics.de</a:t>
              </a:r>
              <a:endParaRPr lang="de-DE" sz="10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000" dirty="0">
                  <a:effectLst/>
                  <a:latin typeface="Helvetica" pitchFamily="2" charset="0"/>
                </a:rPr>
                <a:t>Telefon 07159 92583-50</a:t>
              </a:r>
            </a:p>
          </p:txBody>
        </p: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1661C2E8-B2A9-2456-96C5-7C4D3CE94162}"/>
                </a:ext>
              </a:extLst>
            </p:cNvPr>
            <p:cNvSpPr txBox="1"/>
            <p:nvPr/>
          </p:nvSpPr>
          <p:spPr>
            <a:xfrm>
              <a:off x="1771708" y="5074842"/>
              <a:ext cx="1707915" cy="635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000" b="1" dirty="0">
                  <a:effectLst/>
                  <a:latin typeface="Helvetica" pitchFamily="2" charset="0"/>
                </a:rPr>
                <a:t>Suzana Smajic</a:t>
              </a:r>
              <a:endParaRPr lang="de-DE" sz="10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000" dirty="0" err="1">
                  <a:effectLst/>
                  <a:latin typeface="Helvetica" pitchFamily="2" charset="0"/>
                </a:rPr>
                <a:t>smajic@micronetics.de</a:t>
              </a:r>
              <a:endParaRPr lang="de-DE" sz="10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000" dirty="0">
                  <a:effectLst/>
                  <a:latin typeface="Helvetica" pitchFamily="2" charset="0"/>
                </a:rPr>
                <a:t>Telefon 07159 92583-52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259A9C55-D658-60AB-3A35-DEDAB57767AE}"/>
                </a:ext>
              </a:extLst>
            </p:cNvPr>
            <p:cNvSpPr txBox="1"/>
            <p:nvPr/>
          </p:nvSpPr>
          <p:spPr>
            <a:xfrm>
              <a:off x="3409896" y="5074841"/>
              <a:ext cx="1764155" cy="635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000" b="1" dirty="0">
                  <a:effectLst/>
                  <a:latin typeface="Helvetica" pitchFamily="2" charset="0"/>
                </a:rPr>
                <a:t>Cordula Hillebrand</a:t>
              </a:r>
              <a:endParaRPr lang="de-DE" sz="10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000" dirty="0" err="1">
                  <a:effectLst/>
                  <a:latin typeface="Helvetica" pitchFamily="2" charset="0"/>
                </a:rPr>
                <a:t>hillebrand@micronetics.de</a:t>
              </a:r>
              <a:endParaRPr lang="de-DE" sz="10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000" dirty="0">
                  <a:effectLst/>
                  <a:latin typeface="Helvetica" pitchFamily="2" charset="0"/>
                </a:rPr>
                <a:t>Telefon 07159 92583-42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4B3F613E-D8FE-C920-D7FB-2EEC8FE47F83}"/>
                </a:ext>
              </a:extLst>
            </p:cNvPr>
            <p:cNvSpPr txBox="1"/>
            <p:nvPr/>
          </p:nvSpPr>
          <p:spPr>
            <a:xfrm>
              <a:off x="5168155" y="5079420"/>
              <a:ext cx="1764155" cy="635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000" b="1" dirty="0">
                  <a:effectLst/>
                  <a:latin typeface="Helvetica" pitchFamily="2" charset="0"/>
                </a:rPr>
                <a:t>Solveig Waidelich</a:t>
              </a:r>
              <a:r>
                <a:rPr lang="de-DE" sz="1000" dirty="0">
                  <a:effectLst/>
                  <a:latin typeface="Helvetica" pitchFamily="2" charset="0"/>
                </a:rPr>
                <a:t> </a:t>
              </a:r>
            </a:p>
            <a:p>
              <a:pPr>
                <a:lnSpc>
                  <a:spcPct val="120000"/>
                </a:lnSpc>
              </a:pPr>
              <a:r>
                <a:rPr lang="de-DE" sz="1000" dirty="0" err="1">
                  <a:effectLst/>
                  <a:latin typeface="Helvetica" pitchFamily="2" charset="0"/>
                </a:rPr>
                <a:t>Waidelich@micronetics.de</a:t>
              </a:r>
              <a:endParaRPr lang="de-DE" sz="10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000" dirty="0">
                  <a:effectLst/>
                  <a:latin typeface="Helvetica" pitchFamily="2" charset="0"/>
                </a:rPr>
                <a:t>Telefon 07159 92583-53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C55EEF14-9DAA-4E3F-17BE-836BFFB5C2DE}"/>
                </a:ext>
              </a:extLst>
            </p:cNvPr>
            <p:cNvSpPr txBox="1"/>
            <p:nvPr/>
          </p:nvSpPr>
          <p:spPr>
            <a:xfrm>
              <a:off x="6902120" y="5070603"/>
              <a:ext cx="1820395" cy="635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000" b="1" dirty="0">
                  <a:effectLst/>
                  <a:latin typeface="Helvetica" pitchFamily="2" charset="0"/>
                </a:rPr>
                <a:t>Kai Kleinbach</a:t>
              </a:r>
              <a:endParaRPr lang="de-DE" sz="10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000" dirty="0" err="1">
                  <a:effectLst/>
                  <a:latin typeface="Helvetica" pitchFamily="2" charset="0"/>
                </a:rPr>
                <a:t>kkleinbach@micronetics.de</a:t>
              </a:r>
              <a:endParaRPr lang="de-DE" sz="10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000" dirty="0">
                  <a:effectLst/>
                  <a:latin typeface="Helvetica" pitchFamily="2" charset="0"/>
                </a:rPr>
                <a:t>Telefon 07159 92583-54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3A43056B-D643-D75C-C3EF-D90A77DDDFF9}"/>
                </a:ext>
              </a:extLst>
            </p:cNvPr>
            <p:cNvSpPr txBox="1"/>
            <p:nvPr/>
          </p:nvSpPr>
          <p:spPr>
            <a:xfrm>
              <a:off x="8673535" y="5065801"/>
              <a:ext cx="1691268" cy="635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000" b="1" dirty="0">
                  <a:effectLst/>
                  <a:latin typeface="Helvetica" pitchFamily="2" charset="0"/>
                </a:rPr>
                <a:t>Julia Pesch</a:t>
              </a:r>
              <a:r>
                <a:rPr lang="de-DE" sz="1000" dirty="0">
                  <a:effectLst/>
                  <a:latin typeface="Helvetica" pitchFamily="2" charset="0"/>
                </a:rPr>
                <a:t> </a:t>
              </a:r>
            </a:p>
            <a:p>
              <a:pPr>
                <a:lnSpc>
                  <a:spcPct val="120000"/>
                </a:lnSpc>
              </a:pPr>
              <a:r>
                <a:rPr lang="de-DE" sz="1000" dirty="0" err="1">
                  <a:effectLst/>
                  <a:latin typeface="Helvetica" pitchFamily="2" charset="0"/>
                </a:rPr>
                <a:t>jpesch@micronetics.de</a:t>
              </a:r>
              <a:endParaRPr lang="de-DE" sz="10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000" dirty="0">
                  <a:effectLst/>
                  <a:latin typeface="Helvetica" pitchFamily="2" charset="0"/>
                </a:rPr>
                <a:t>Telefon 07159 92583-72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1D06E4EC-41A9-8ADD-6C67-D0E1C55AA7D8}"/>
                </a:ext>
              </a:extLst>
            </p:cNvPr>
            <p:cNvSpPr txBox="1"/>
            <p:nvPr/>
          </p:nvSpPr>
          <p:spPr>
            <a:xfrm>
              <a:off x="10301546" y="5074841"/>
              <a:ext cx="1595716" cy="635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000" b="1" dirty="0">
                  <a:effectLst/>
                  <a:latin typeface="Helvetica" pitchFamily="2" charset="0"/>
                </a:rPr>
                <a:t>Nicole </a:t>
              </a:r>
              <a:r>
                <a:rPr lang="de-DE" sz="1000" b="1" dirty="0" err="1">
                  <a:effectLst/>
                  <a:latin typeface="Helvetica" pitchFamily="2" charset="0"/>
                </a:rPr>
                <a:t>Wogh</a:t>
              </a:r>
              <a:endParaRPr lang="de-DE" sz="10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000" dirty="0" err="1">
                  <a:effectLst/>
                  <a:latin typeface="Helvetica" pitchFamily="2" charset="0"/>
                </a:rPr>
                <a:t>wogh@micronetics.de</a:t>
              </a:r>
              <a:endParaRPr lang="de-DE" sz="10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000" dirty="0">
                  <a:effectLst/>
                  <a:latin typeface="Helvetica" pitchFamily="2" charset="0"/>
                </a:rPr>
                <a:t>Telefon 07159 92583-51</a:t>
              </a:r>
            </a:p>
          </p:txBody>
        </p:sp>
      </p:grpSp>
      <p:sp>
        <p:nvSpPr>
          <p:cNvPr id="55" name="Oval 54">
            <a:extLst>
              <a:ext uri="{FF2B5EF4-FFF2-40B4-BE49-F238E27FC236}">
                <a16:creationId xmlns:a16="http://schemas.microsoft.com/office/drawing/2014/main" id="{C88CBC24-A270-4B3E-5EA5-421D8FFABF3D}"/>
              </a:ext>
            </a:extLst>
          </p:cNvPr>
          <p:cNvSpPr/>
          <p:nvPr/>
        </p:nvSpPr>
        <p:spPr>
          <a:xfrm>
            <a:off x="11849725" y="4362309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1CF6AAF-B45D-2EF2-D822-0E3CD2F6AD3C}"/>
              </a:ext>
            </a:extLst>
          </p:cNvPr>
          <p:cNvSpPr/>
          <p:nvPr/>
        </p:nvSpPr>
        <p:spPr>
          <a:xfrm>
            <a:off x="11849725" y="4604466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D114399-EB90-3F0A-0874-CDF9537A509D}"/>
              </a:ext>
            </a:extLst>
          </p:cNvPr>
          <p:cNvSpPr/>
          <p:nvPr/>
        </p:nvSpPr>
        <p:spPr>
          <a:xfrm>
            <a:off x="11849725" y="4856908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221CBBEF-BC37-6559-80FA-5CA86B4DF2DC}"/>
              </a:ext>
            </a:extLst>
          </p:cNvPr>
          <p:cNvSpPr/>
          <p:nvPr/>
        </p:nvSpPr>
        <p:spPr>
          <a:xfrm>
            <a:off x="11849725" y="5098130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A4370C2-055D-B8EA-4706-7327179650AA}"/>
              </a:ext>
            </a:extLst>
          </p:cNvPr>
          <p:cNvSpPr/>
          <p:nvPr/>
        </p:nvSpPr>
        <p:spPr>
          <a:xfrm>
            <a:off x="11849725" y="5333743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BC7DBAC-2C7A-EEBB-D93A-6E3EDEA63AD7}"/>
              </a:ext>
            </a:extLst>
          </p:cNvPr>
          <p:cNvSpPr/>
          <p:nvPr/>
        </p:nvSpPr>
        <p:spPr>
          <a:xfrm>
            <a:off x="11849725" y="5574965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901268B-A1FB-B0AD-35B4-1FC31A2BEDE9}"/>
              </a:ext>
            </a:extLst>
          </p:cNvPr>
          <p:cNvSpPr/>
          <p:nvPr/>
        </p:nvSpPr>
        <p:spPr>
          <a:xfrm>
            <a:off x="11849725" y="5804968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9E23781-B2C6-69AC-AAFC-DEB71E072411}"/>
              </a:ext>
            </a:extLst>
          </p:cNvPr>
          <p:cNvSpPr/>
          <p:nvPr/>
        </p:nvSpPr>
        <p:spPr>
          <a:xfrm>
            <a:off x="11849725" y="6040580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8AF809D-2FA1-3A36-75B4-C142B6AEE2D9}"/>
              </a:ext>
            </a:extLst>
          </p:cNvPr>
          <p:cNvSpPr/>
          <p:nvPr/>
        </p:nvSpPr>
        <p:spPr>
          <a:xfrm>
            <a:off x="11849725" y="6270582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39A493D-E3B1-9661-DC92-732C4CC10162}"/>
              </a:ext>
            </a:extLst>
          </p:cNvPr>
          <p:cNvSpPr/>
          <p:nvPr/>
        </p:nvSpPr>
        <p:spPr>
          <a:xfrm>
            <a:off x="11849725" y="6511804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Titel 1">
            <a:extLst>
              <a:ext uri="{FF2B5EF4-FFF2-40B4-BE49-F238E27FC236}">
                <a16:creationId xmlns:a16="http://schemas.microsoft.com/office/drawing/2014/main" id="{7CE84C89-3CE9-B65D-5B2E-B87DE8312AEB}"/>
              </a:ext>
            </a:extLst>
          </p:cNvPr>
          <p:cNvSpPr txBox="1">
            <a:spLocks/>
          </p:cNvSpPr>
          <p:nvPr/>
        </p:nvSpPr>
        <p:spPr>
          <a:xfrm>
            <a:off x="11766725" y="4572251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02</a:t>
            </a:r>
          </a:p>
        </p:txBody>
      </p:sp>
      <p:sp>
        <p:nvSpPr>
          <p:cNvPr id="66" name="Titel 1">
            <a:extLst>
              <a:ext uri="{FF2B5EF4-FFF2-40B4-BE49-F238E27FC236}">
                <a16:creationId xmlns:a16="http://schemas.microsoft.com/office/drawing/2014/main" id="{791ED650-D55F-9894-9C16-C5C8FB8E02A5}"/>
              </a:ext>
            </a:extLst>
          </p:cNvPr>
          <p:cNvSpPr txBox="1">
            <a:spLocks/>
          </p:cNvSpPr>
          <p:nvPr/>
        </p:nvSpPr>
        <p:spPr>
          <a:xfrm>
            <a:off x="11766725" y="4821294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03</a:t>
            </a:r>
          </a:p>
        </p:txBody>
      </p:sp>
      <p:sp>
        <p:nvSpPr>
          <p:cNvPr id="67" name="Titel 1">
            <a:extLst>
              <a:ext uri="{FF2B5EF4-FFF2-40B4-BE49-F238E27FC236}">
                <a16:creationId xmlns:a16="http://schemas.microsoft.com/office/drawing/2014/main" id="{7DE64BCD-2DFF-00B4-A40B-C61609F0DBEA}"/>
              </a:ext>
            </a:extLst>
          </p:cNvPr>
          <p:cNvSpPr txBox="1">
            <a:spLocks/>
          </p:cNvSpPr>
          <p:nvPr/>
        </p:nvSpPr>
        <p:spPr>
          <a:xfrm>
            <a:off x="11766725" y="506622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04</a:t>
            </a:r>
          </a:p>
        </p:txBody>
      </p:sp>
      <p:sp>
        <p:nvSpPr>
          <p:cNvPr id="68" name="Titel 1">
            <a:extLst>
              <a:ext uri="{FF2B5EF4-FFF2-40B4-BE49-F238E27FC236}">
                <a16:creationId xmlns:a16="http://schemas.microsoft.com/office/drawing/2014/main" id="{1633F88E-90F0-EB62-A354-938B602DB7DD}"/>
              </a:ext>
            </a:extLst>
          </p:cNvPr>
          <p:cNvSpPr txBox="1">
            <a:spLocks/>
          </p:cNvSpPr>
          <p:nvPr/>
        </p:nvSpPr>
        <p:spPr>
          <a:xfrm>
            <a:off x="11767279" y="432827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01</a:t>
            </a:r>
          </a:p>
        </p:txBody>
      </p:sp>
      <p:sp>
        <p:nvSpPr>
          <p:cNvPr id="69" name="Titel 1">
            <a:extLst>
              <a:ext uri="{FF2B5EF4-FFF2-40B4-BE49-F238E27FC236}">
                <a16:creationId xmlns:a16="http://schemas.microsoft.com/office/drawing/2014/main" id="{D7BA7D53-53A0-687B-DF03-11DFA77943E1}"/>
              </a:ext>
            </a:extLst>
          </p:cNvPr>
          <p:cNvSpPr txBox="1">
            <a:spLocks/>
          </p:cNvSpPr>
          <p:nvPr/>
        </p:nvSpPr>
        <p:spPr>
          <a:xfrm>
            <a:off x="11766725" y="5301002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05</a:t>
            </a:r>
          </a:p>
        </p:txBody>
      </p:sp>
      <p:sp>
        <p:nvSpPr>
          <p:cNvPr id="70" name="Titel 1">
            <a:extLst>
              <a:ext uri="{FF2B5EF4-FFF2-40B4-BE49-F238E27FC236}">
                <a16:creationId xmlns:a16="http://schemas.microsoft.com/office/drawing/2014/main" id="{11155209-66F6-191D-7446-34406FA5E291}"/>
              </a:ext>
            </a:extLst>
          </p:cNvPr>
          <p:cNvSpPr txBox="1">
            <a:spLocks/>
          </p:cNvSpPr>
          <p:nvPr/>
        </p:nvSpPr>
        <p:spPr>
          <a:xfrm>
            <a:off x="11766725" y="5543227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06</a:t>
            </a:r>
          </a:p>
        </p:txBody>
      </p:sp>
      <p:sp>
        <p:nvSpPr>
          <p:cNvPr id="71" name="Titel 1">
            <a:extLst>
              <a:ext uri="{FF2B5EF4-FFF2-40B4-BE49-F238E27FC236}">
                <a16:creationId xmlns:a16="http://schemas.microsoft.com/office/drawing/2014/main" id="{4D0A639A-438A-5430-916F-5AF1E0531363}"/>
              </a:ext>
            </a:extLst>
          </p:cNvPr>
          <p:cNvSpPr txBox="1">
            <a:spLocks/>
          </p:cNvSpPr>
          <p:nvPr/>
        </p:nvSpPr>
        <p:spPr>
          <a:xfrm>
            <a:off x="11766725" y="5775702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07</a:t>
            </a:r>
          </a:p>
        </p:txBody>
      </p:sp>
      <p:sp>
        <p:nvSpPr>
          <p:cNvPr id="72" name="Titel 1">
            <a:extLst>
              <a:ext uri="{FF2B5EF4-FFF2-40B4-BE49-F238E27FC236}">
                <a16:creationId xmlns:a16="http://schemas.microsoft.com/office/drawing/2014/main" id="{B0331725-13D3-CF58-8B50-7D8E2693C7C5}"/>
              </a:ext>
            </a:extLst>
          </p:cNvPr>
          <p:cNvSpPr txBox="1">
            <a:spLocks/>
          </p:cNvSpPr>
          <p:nvPr/>
        </p:nvSpPr>
        <p:spPr>
          <a:xfrm>
            <a:off x="11766725" y="600743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endParaRPr lang="de-DE" sz="800" b="1" i="0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sp>
        <p:nvSpPr>
          <p:cNvPr id="73" name="Titel 1">
            <a:extLst>
              <a:ext uri="{FF2B5EF4-FFF2-40B4-BE49-F238E27FC236}">
                <a16:creationId xmlns:a16="http://schemas.microsoft.com/office/drawing/2014/main" id="{9ED48982-4048-1542-E663-981AC25859B0}"/>
              </a:ext>
            </a:extLst>
          </p:cNvPr>
          <p:cNvSpPr txBox="1">
            <a:spLocks/>
          </p:cNvSpPr>
          <p:nvPr/>
        </p:nvSpPr>
        <p:spPr>
          <a:xfrm>
            <a:off x="11766725" y="624503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endParaRPr lang="de-DE" sz="800" b="1" i="0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5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2F025AF4-37A1-63B1-B383-97AE143BCC5C}"/>
              </a:ext>
            </a:extLst>
          </p:cNvPr>
          <p:cNvGrpSpPr/>
          <p:nvPr/>
        </p:nvGrpSpPr>
        <p:grpSpPr>
          <a:xfrm>
            <a:off x="391456" y="3144145"/>
            <a:ext cx="11287821" cy="2646579"/>
            <a:chOff x="391456" y="3144145"/>
            <a:chExt cx="11287821" cy="2646579"/>
          </a:xfrm>
        </p:grpSpPr>
        <p:pic>
          <p:nvPicPr>
            <p:cNvPr id="95" name="Grafik 94">
              <a:extLst>
                <a:ext uri="{FF2B5EF4-FFF2-40B4-BE49-F238E27FC236}">
                  <a16:creationId xmlns:a16="http://schemas.microsoft.com/office/drawing/2014/main" id="{A0421774-634E-8D68-E551-BC1A27D70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456" y="3144145"/>
              <a:ext cx="11287821" cy="2646579"/>
            </a:xfrm>
            <a:prstGeom prst="roundRect">
              <a:avLst>
                <a:gd name="adj" fmla="val 5085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endPos="0" dist="5000" dir="5400000" sy="-100000" algn="bl" rotWithShape="0"/>
            </a:effectLst>
          </p:spPr>
        </p:pic>
        <p:sp>
          <p:nvSpPr>
            <p:cNvPr id="96" name="Textfeld 95">
              <a:extLst>
                <a:ext uri="{FF2B5EF4-FFF2-40B4-BE49-F238E27FC236}">
                  <a16:creationId xmlns:a16="http://schemas.microsoft.com/office/drawing/2014/main" id="{178CED9F-3D98-FFC1-2A22-5CD25538FC59}"/>
                </a:ext>
              </a:extLst>
            </p:cNvPr>
            <p:cNvSpPr txBox="1"/>
            <p:nvPr/>
          </p:nvSpPr>
          <p:spPr>
            <a:xfrm>
              <a:off x="478899" y="3228839"/>
              <a:ext cx="2103126" cy="318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Ihre Ansprechpartner</a:t>
              </a:r>
            </a:p>
          </p:txBody>
        </p:sp>
      </p:grpSp>
      <p:sp>
        <p:nvSpPr>
          <p:cNvPr id="6" name="Ecken des Rechtecks auf der gleichen Seite abrunden 5">
            <a:extLst>
              <a:ext uri="{FF2B5EF4-FFF2-40B4-BE49-F238E27FC236}">
                <a16:creationId xmlns:a16="http://schemas.microsoft.com/office/drawing/2014/main" id="{165B1777-7526-574D-A4A3-8BA4F3E926B6}"/>
              </a:ext>
            </a:extLst>
          </p:cNvPr>
          <p:cNvSpPr/>
          <p:nvPr/>
        </p:nvSpPr>
        <p:spPr>
          <a:xfrm rot="10800000">
            <a:off x="6880251" y="503552"/>
            <a:ext cx="3921182" cy="1953218"/>
          </a:xfrm>
          <a:prstGeom prst="round2SameRect">
            <a:avLst>
              <a:gd name="adj1" fmla="val 9046"/>
              <a:gd name="adj2" fmla="val 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23B6409-F15F-5119-B20A-4D633C257B61}"/>
              </a:ext>
            </a:extLst>
          </p:cNvPr>
          <p:cNvSpPr/>
          <p:nvPr/>
        </p:nvSpPr>
        <p:spPr>
          <a:xfrm>
            <a:off x="0" y="5223396"/>
            <a:ext cx="12192000" cy="1686383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74C09776-F7E8-A31B-905B-F8563D793A24}"/>
              </a:ext>
            </a:extLst>
          </p:cNvPr>
          <p:cNvSpPr/>
          <p:nvPr/>
        </p:nvSpPr>
        <p:spPr>
          <a:xfrm>
            <a:off x="0" y="5407897"/>
            <a:ext cx="12192000" cy="1501882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B3AA9900-3B77-F8B2-9226-942F598D3219}"/>
              </a:ext>
            </a:extLst>
          </p:cNvPr>
          <p:cNvSpPr/>
          <p:nvPr/>
        </p:nvSpPr>
        <p:spPr>
          <a:xfrm>
            <a:off x="1332000" y="1188000"/>
            <a:ext cx="409711" cy="45719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3814C71-F6B6-F69F-F425-2ED3C2F50410}"/>
              </a:ext>
            </a:extLst>
          </p:cNvPr>
          <p:cNvSpPr txBox="1">
            <a:spLocks/>
          </p:cNvSpPr>
          <p:nvPr/>
        </p:nvSpPr>
        <p:spPr>
          <a:xfrm>
            <a:off x="1257797" y="1337561"/>
            <a:ext cx="5128935" cy="4370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r>
              <a:rPr lang="de-DE" dirty="0">
                <a:effectLst/>
                <a:latin typeface="Helvetica" pitchFamily="2" charset="0"/>
              </a:rPr>
              <a:t>Vertrieb und Außendienst</a:t>
            </a:r>
          </a:p>
        </p:txBody>
      </p:sp>
      <p:grpSp>
        <p:nvGrpSpPr>
          <p:cNvPr id="99" name="Gruppieren 98">
            <a:extLst>
              <a:ext uri="{FF2B5EF4-FFF2-40B4-BE49-F238E27FC236}">
                <a16:creationId xmlns:a16="http://schemas.microsoft.com/office/drawing/2014/main" id="{709663AF-B831-AA09-02B8-03608E500347}"/>
              </a:ext>
            </a:extLst>
          </p:cNvPr>
          <p:cNvGrpSpPr/>
          <p:nvPr/>
        </p:nvGrpSpPr>
        <p:grpSpPr>
          <a:xfrm>
            <a:off x="401443" y="5464977"/>
            <a:ext cx="11565036" cy="798489"/>
            <a:chOff x="401443" y="5464977"/>
            <a:chExt cx="11565036" cy="798489"/>
          </a:xfrm>
        </p:grpSpPr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66460802-EE7C-C516-8B3B-327F27D9AF7E}"/>
                </a:ext>
              </a:extLst>
            </p:cNvPr>
            <p:cNvSpPr txBox="1"/>
            <p:nvPr/>
          </p:nvSpPr>
          <p:spPr>
            <a:xfrm>
              <a:off x="401443" y="5464978"/>
              <a:ext cx="2052966" cy="7984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b="1" dirty="0">
                  <a:effectLst/>
                  <a:latin typeface="Helvetica" pitchFamily="2" charset="0"/>
                </a:rPr>
                <a:t>Rainer </a:t>
              </a:r>
              <a:r>
                <a:rPr lang="de-DE" sz="1300" b="1" dirty="0" err="1">
                  <a:effectLst/>
                  <a:latin typeface="Helvetica" pitchFamily="2" charset="0"/>
                </a:rPr>
                <a:t>Loschert</a:t>
              </a:r>
              <a:endParaRPr lang="de-DE" sz="1300" b="1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loschert@micronetics.de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Telefon 07159 92583-80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791D0900-C55C-1674-37E9-7A866EC2FA7C}"/>
                </a:ext>
              </a:extLst>
            </p:cNvPr>
            <p:cNvSpPr txBox="1"/>
            <p:nvPr/>
          </p:nvSpPr>
          <p:spPr>
            <a:xfrm>
              <a:off x="2722911" y="5464978"/>
              <a:ext cx="2052966" cy="7984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b="1" dirty="0">
                  <a:effectLst/>
                  <a:latin typeface="Helvetica" pitchFamily="2" charset="0"/>
                </a:rPr>
                <a:t>Angela </a:t>
              </a:r>
              <a:r>
                <a:rPr lang="de-DE" sz="1300" b="1" dirty="0" err="1">
                  <a:effectLst/>
                  <a:latin typeface="Helvetica" pitchFamily="2" charset="0"/>
                </a:rPr>
                <a:t>Kleiter</a:t>
              </a:r>
              <a:endParaRPr lang="de-DE" sz="1300" b="1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akleiter@micronetics.de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Telefon 07159 92583-22</a:t>
              </a: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98AAD050-9A0B-1647-7781-7BE1888C3437}"/>
                </a:ext>
              </a:extLst>
            </p:cNvPr>
            <p:cNvSpPr txBox="1"/>
            <p:nvPr/>
          </p:nvSpPr>
          <p:spPr>
            <a:xfrm>
              <a:off x="5004273" y="5464977"/>
              <a:ext cx="2222810" cy="7984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b="1" dirty="0">
                  <a:effectLst/>
                  <a:latin typeface="Helvetica" pitchFamily="2" charset="0"/>
                </a:rPr>
                <a:t>Claudia </a:t>
              </a:r>
              <a:r>
                <a:rPr lang="de-DE" sz="1300" b="1" dirty="0" err="1">
                  <a:effectLst/>
                  <a:latin typeface="Helvetica" pitchFamily="2" charset="0"/>
                </a:rPr>
                <a:t>Ramoser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ramoser@micronetics.de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Telefon 07159 92583-50</a:t>
              </a:r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9DC25F95-0283-3CAB-E3FE-7BB8D7E959F8}"/>
                </a:ext>
              </a:extLst>
            </p:cNvPr>
            <p:cNvSpPr txBox="1"/>
            <p:nvPr/>
          </p:nvSpPr>
          <p:spPr>
            <a:xfrm>
              <a:off x="7344051" y="5464977"/>
              <a:ext cx="2222810" cy="7984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b="1" dirty="0">
                  <a:effectLst/>
                  <a:latin typeface="Helvetica" pitchFamily="2" charset="0"/>
                </a:rPr>
                <a:t>Dirk Maurer      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dmaurer@micronetics.de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Telefon 07159 925883    </a:t>
              </a:r>
            </a:p>
          </p:txBody>
        </p:sp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1A1C6823-991E-B7C5-1C40-668320F2F2C0}"/>
                </a:ext>
              </a:extLst>
            </p:cNvPr>
            <p:cNvSpPr txBox="1"/>
            <p:nvPr/>
          </p:nvSpPr>
          <p:spPr>
            <a:xfrm>
              <a:off x="9698066" y="5464977"/>
              <a:ext cx="2268413" cy="7941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b="1" dirty="0">
                  <a:effectLst/>
                  <a:latin typeface="Helvetica" pitchFamily="2" charset="0"/>
                  <a:ea typeface="Roboto Condensed" panose="02000000000000000000" pitchFamily="2" charset="0"/>
                </a:rPr>
                <a:t>Nicole Pesch  </a:t>
              </a:r>
              <a:endParaRPr lang="de-DE" sz="1300" dirty="0">
                <a:effectLst/>
                <a:latin typeface="Helvetica" pitchFamily="2" charset="0"/>
                <a:ea typeface="Roboto Condensed" panose="02000000000000000000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  <a:ea typeface="Roboto Condensed" panose="02000000000000000000" pitchFamily="2" charset="0"/>
                </a:rPr>
                <a:t>npesch@micronetics.de</a:t>
              </a:r>
              <a:endParaRPr lang="de-DE" sz="1300" dirty="0">
                <a:effectLst/>
                <a:latin typeface="Helvetica" pitchFamily="2" charset="0"/>
                <a:ea typeface="Roboto Condensed" panose="02000000000000000000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  <a:ea typeface="Roboto Condensed" panose="02000000000000000000" pitchFamily="2" charset="0"/>
                </a:rPr>
                <a:t>Telefon 07159 92583-41</a:t>
              </a:r>
              <a:r>
                <a:rPr lang="de-DE" sz="1300" b="1" dirty="0">
                  <a:effectLst/>
                  <a:latin typeface="Helvetica" pitchFamily="2" charset="0"/>
                  <a:ea typeface="Roboto Condensed" panose="02000000000000000000" pitchFamily="2" charset="0"/>
                </a:rPr>
                <a:t>   </a:t>
              </a:r>
              <a:endParaRPr lang="de-DE" sz="1300" dirty="0">
                <a:effectLst/>
                <a:latin typeface="Helvetica" pitchFamily="2" charset="0"/>
                <a:ea typeface="Roboto Condensed" panose="02000000000000000000" pitchFamily="2" charset="0"/>
              </a:endParaRPr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5C204486-6205-63F2-9230-DEF1A2628248}"/>
              </a:ext>
            </a:extLst>
          </p:cNvPr>
          <p:cNvSpPr/>
          <p:nvPr/>
        </p:nvSpPr>
        <p:spPr>
          <a:xfrm>
            <a:off x="11849725" y="4362309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FF58BE9C-5D89-9382-B914-3EF808337F99}"/>
              </a:ext>
            </a:extLst>
          </p:cNvPr>
          <p:cNvSpPr/>
          <p:nvPr/>
        </p:nvSpPr>
        <p:spPr>
          <a:xfrm>
            <a:off x="11849725" y="4604466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DD74B5D0-F3E3-5A2C-45EC-277BD05EDE81}"/>
              </a:ext>
            </a:extLst>
          </p:cNvPr>
          <p:cNvSpPr/>
          <p:nvPr/>
        </p:nvSpPr>
        <p:spPr>
          <a:xfrm>
            <a:off x="11849725" y="4856908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C801683B-46EF-D242-C51C-6F51DF72EF79}"/>
              </a:ext>
            </a:extLst>
          </p:cNvPr>
          <p:cNvSpPr/>
          <p:nvPr/>
        </p:nvSpPr>
        <p:spPr>
          <a:xfrm>
            <a:off x="11849725" y="5098130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E8B2149A-BAF9-E460-D210-2404C0DBAD7F}"/>
              </a:ext>
            </a:extLst>
          </p:cNvPr>
          <p:cNvSpPr/>
          <p:nvPr/>
        </p:nvSpPr>
        <p:spPr>
          <a:xfrm>
            <a:off x="11849725" y="5333743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364CBCB-6AC3-B36D-2332-7A7C0DC69181}"/>
              </a:ext>
            </a:extLst>
          </p:cNvPr>
          <p:cNvSpPr/>
          <p:nvPr/>
        </p:nvSpPr>
        <p:spPr>
          <a:xfrm>
            <a:off x="11849725" y="5574965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D4ADB731-2F66-B9C7-1D27-87EFAF5B5645}"/>
              </a:ext>
            </a:extLst>
          </p:cNvPr>
          <p:cNvSpPr/>
          <p:nvPr/>
        </p:nvSpPr>
        <p:spPr>
          <a:xfrm>
            <a:off x="11849725" y="5804968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C7377B60-8656-15FA-B39A-2AAD4A2FEDCA}"/>
              </a:ext>
            </a:extLst>
          </p:cNvPr>
          <p:cNvSpPr/>
          <p:nvPr/>
        </p:nvSpPr>
        <p:spPr>
          <a:xfrm>
            <a:off x="11849725" y="6040580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360C57C4-A0B5-92CE-BD3C-C6E2A28EC092}"/>
              </a:ext>
            </a:extLst>
          </p:cNvPr>
          <p:cNvSpPr/>
          <p:nvPr/>
        </p:nvSpPr>
        <p:spPr>
          <a:xfrm>
            <a:off x="11849725" y="6270582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866A3BB1-D2AB-D13F-678E-AE5C33B3026A}"/>
              </a:ext>
            </a:extLst>
          </p:cNvPr>
          <p:cNvSpPr/>
          <p:nvPr/>
        </p:nvSpPr>
        <p:spPr>
          <a:xfrm>
            <a:off x="11849725" y="6511804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4" name="Titel 1">
            <a:extLst>
              <a:ext uri="{FF2B5EF4-FFF2-40B4-BE49-F238E27FC236}">
                <a16:creationId xmlns:a16="http://schemas.microsoft.com/office/drawing/2014/main" id="{9946C6BC-6BC9-86DD-9D2C-C91313DEDEA9}"/>
              </a:ext>
            </a:extLst>
          </p:cNvPr>
          <p:cNvSpPr txBox="1">
            <a:spLocks/>
          </p:cNvSpPr>
          <p:nvPr/>
        </p:nvSpPr>
        <p:spPr>
          <a:xfrm>
            <a:off x="11766725" y="4572251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02</a:t>
            </a:r>
          </a:p>
        </p:txBody>
      </p:sp>
      <p:sp>
        <p:nvSpPr>
          <p:cNvPr id="85" name="Titel 1">
            <a:extLst>
              <a:ext uri="{FF2B5EF4-FFF2-40B4-BE49-F238E27FC236}">
                <a16:creationId xmlns:a16="http://schemas.microsoft.com/office/drawing/2014/main" id="{8BE6040B-3D10-596A-DC6E-B76069565D51}"/>
              </a:ext>
            </a:extLst>
          </p:cNvPr>
          <p:cNvSpPr txBox="1">
            <a:spLocks/>
          </p:cNvSpPr>
          <p:nvPr/>
        </p:nvSpPr>
        <p:spPr>
          <a:xfrm>
            <a:off x="11766725" y="4821294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03</a:t>
            </a:r>
          </a:p>
        </p:txBody>
      </p:sp>
      <p:sp>
        <p:nvSpPr>
          <p:cNvPr id="86" name="Titel 1">
            <a:extLst>
              <a:ext uri="{FF2B5EF4-FFF2-40B4-BE49-F238E27FC236}">
                <a16:creationId xmlns:a16="http://schemas.microsoft.com/office/drawing/2014/main" id="{EF836346-2D78-DBAF-8B86-9615F3B311EA}"/>
              </a:ext>
            </a:extLst>
          </p:cNvPr>
          <p:cNvSpPr txBox="1">
            <a:spLocks/>
          </p:cNvSpPr>
          <p:nvPr/>
        </p:nvSpPr>
        <p:spPr>
          <a:xfrm>
            <a:off x="11766725" y="506622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04</a:t>
            </a:r>
          </a:p>
        </p:txBody>
      </p:sp>
      <p:sp>
        <p:nvSpPr>
          <p:cNvPr id="87" name="Titel 1">
            <a:extLst>
              <a:ext uri="{FF2B5EF4-FFF2-40B4-BE49-F238E27FC236}">
                <a16:creationId xmlns:a16="http://schemas.microsoft.com/office/drawing/2014/main" id="{C1F9A51F-8049-F115-3102-CF8634438B04}"/>
              </a:ext>
            </a:extLst>
          </p:cNvPr>
          <p:cNvSpPr txBox="1">
            <a:spLocks/>
          </p:cNvSpPr>
          <p:nvPr/>
        </p:nvSpPr>
        <p:spPr>
          <a:xfrm>
            <a:off x="11767279" y="432827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01</a:t>
            </a:r>
          </a:p>
        </p:txBody>
      </p:sp>
      <p:sp>
        <p:nvSpPr>
          <p:cNvPr id="88" name="Titel 1">
            <a:extLst>
              <a:ext uri="{FF2B5EF4-FFF2-40B4-BE49-F238E27FC236}">
                <a16:creationId xmlns:a16="http://schemas.microsoft.com/office/drawing/2014/main" id="{B6407329-14A2-E639-ACCB-EDDDC865F714}"/>
              </a:ext>
            </a:extLst>
          </p:cNvPr>
          <p:cNvSpPr txBox="1">
            <a:spLocks/>
          </p:cNvSpPr>
          <p:nvPr/>
        </p:nvSpPr>
        <p:spPr>
          <a:xfrm>
            <a:off x="11766725" y="5301002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05</a:t>
            </a:r>
          </a:p>
        </p:txBody>
      </p:sp>
      <p:sp>
        <p:nvSpPr>
          <p:cNvPr id="89" name="Titel 1">
            <a:extLst>
              <a:ext uri="{FF2B5EF4-FFF2-40B4-BE49-F238E27FC236}">
                <a16:creationId xmlns:a16="http://schemas.microsoft.com/office/drawing/2014/main" id="{EB35D308-8605-9DFF-B1F6-CA94A2BEA042}"/>
              </a:ext>
            </a:extLst>
          </p:cNvPr>
          <p:cNvSpPr txBox="1">
            <a:spLocks/>
          </p:cNvSpPr>
          <p:nvPr/>
        </p:nvSpPr>
        <p:spPr>
          <a:xfrm>
            <a:off x="11766725" y="5543227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06</a:t>
            </a:r>
          </a:p>
        </p:txBody>
      </p:sp>
      <p:sp>
        <p:nvSpPr>
          <p:cNvPr id="90" name="Titel 1">
            <a:extLst>
              <a:ext uri="{FF2B5EF4-FFF2-40B4-BE49-F238E27FC236}">
                <a16:creationId xmlns:a16="http://schemas.microsoft.com/office/drawing/2014/main" id="{215BDCFE-8CF2-A5D2-F114-65D3C44970A0}"/>
              </a:ext>
            </a:extLst>
          </p:cNvPr>
          <p:cNvSpPr txBox="1">
            <a:spLocks/>
          </p:cNvSpPr>
          <p:nvPr/>
        </p:nvSpPr>
        <p:spPr>
          <a:xfrm>
            <a:off x="11766725" y="5775702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07</a:t>
            </a:r>
          </a:p>
        </p:txBody>
      </p:sp>
      <p:sp>
        <p:nvSpPr>
          <p:cNvPr id="91" name="Titel 1">
            <a:extLst>
              <a:ext uri="{FF2B5EF4-FFF2-40B4-BE49-F238E27FC236}">
                <a16:creationId xmlns:a16="http://schemas.microsoft.com/office/drawing/2014/main" id="{E48E0D14-F01E-C362-503E-6AE44BC2E3F6}"/>
              </a:ext>
            </a:extLst>
          </p:cNvPr>
          <p:cNvSpPr txBox="1">
            <a:spLocks/>
          </p:cNvSpPr>
          <p:nvPr/>
        </p:nvSpPr>
        <p:spPr>
          <a:xfrm>
            <a:off x="11766725" y="600743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351785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682</Words>
  <Application>Microsoft Macintosh PowerPoint</Application>
  <PresentationFormat>Breitbild</PresentationFormat>
  <Paragraphs>186</Paragraphs>
  <Slides>12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Helvetica</vt:lpstr>
      <vt:lpstr>Helvetica Neue</vt:lpstr>
      <vt:lpstr>Benutzerdefiniertes Design</vt:lpstr>
      <vt:lpstr>1_Benutzerdefiniertes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Marketing V-TIME.de EDV-Systemservice GmbH</dc:creator>
  <cp:lastModifiedBy>Marketing V-TIME.de EDV-Systemservice GmbH</cp:lastModifiedBy>
  <cp:revision>28</cp:revision>
  <dcterms:created xsi:type="dcterms:W3CDTF">2025-08-06T09:52:28Z</dcterms:created>
  <dcterms:modified xsi:type="dcterms:W3CDTF">2025-08-12T13:02:26Z</dcterms:modified>
</cp:coreProperties>
</file>